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92" r:id="rId2"/>
    <p:sldId id="293" r:id="rId3"/>
    <p:sldId id="262" r:id="rId4"/>
    <p:sldId id="265" r:id="rId5"/>
    <p:sldId id="296" r:id="rId6"/>
    <p:sldId id="261" r:id="rId7"/>
    <p:sldId id="298" r:id="rId8"/>
    <p:sldId id="266" r:id="rId9"/>
    <p:sldId id="277" r:id="rId10"/>
    <p:sldId id="278" r:id="rId11"/>
    <p:sldId id="302" r:id="rId12"/>
    <p:sldId id="303" r:id="rId13"/>
    <p:sldId id="304" r:id="rId14"/>
    <p:sldId id="305" r:id="rId15"/>
    <p:sldId id="307" r:id="rId16"/>
    <p:sldId id="286" r:id="rId17"/>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84">
          <p15:clr>
            <a:srgbClr val="A4A3A4"/>
          </p15:clr>
        </p15:guide>
        <p15:guide id="2" orient="horz" pos="2795">
          <p15:clr>
            <a:srgbClr val="A4A3A4"/>
          </p15:clr>
        </p15:guide>
        <p15:guide id="3" orient="horz" pos="890">
          <p15:clr>
            <a:srgbClr val="A4A3A4"/>
          </p15:clr>
        </p15:guide>
        <p15:guide id="4" orient="horz" pos="1434">
          <p15:clr>
            <a:srgbClr val="A4A3A4"/>
          </p15:clr>
        </p15:guide>
        <p15:guide id="5" orient="horz" pos="1752">
          <p15:clr>
            <a:srgbClr val="A4A3A4"/>
          </p15:clr>
        </p15:guide>
        <p15:guide id="6" orient="horz" pos="2069">
          <p15:clr>
            <a:srgbClr val="A4A3A4"/>
          </p15:clr>
        </p15:guide>
        <p15:guide id="7" orient="horz" pos="2387">
          <p15:clr>
            <a:srgbClr val="A4A3A4"/>
          </p15:clr>
        </p15:guide>
        <p15:guide id="8" orient="horz" pos="2704">
          <p15:clr>
            <a:srgbClr val="A4A3A4"/>
          </p15:clr>
        </p15:guide>
        <p15:guide id="9" pos="761">
          <p15:clr>
            <a:srgbClr val="A4A3A4"/>
          </p15:clr>
        </p15:guide>
        <p15:guide id="10" pos="535">
          <p15:clr>
            <a:srgbClr val="A4A3A4"/>
          </p15:clr>
        </p15:guide>
        <p15:guide id="11" pos="126">
          <p15:clr>
            <a:srgbClr val="A4A3A4"/>
          </p15:clr>
        </p15:guide>
        <p15:guide id="12" pos="1170">
          <p15:clr>
            <a:srgbClr val="A4A3A4"/>
          </p15:clr>
        </p15:guide>
        <p15:guide id="13" pos="1424">
          <p15:clr>
            <a:srgbClr val="A4A3A4"/>
          </p15:clr>
        </p15:guide>
        <p15:guide id="14" pos="1986">
          <p15:clr>
            <a:srgbClr val="A4A3A4"/>
          </p15:clr>
        </p15:guide>
        <p15:guide id="15" pos="2077">
          <p15:clr>
            <a:srgbClr val="A4A3A4"/>
          </p15:clr>
        </p15:guide>
        <p15:guide id="16" pos="26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2B4A"/>
    <a:srgbClr val="FCD900"/>
    <a:srgbClr val="FFFFFF"/>
    <a:srgbClr val="EBF5FF"/>
    <a:srgbClr val="1F497D"/>
    <a:srgbClr val="E1EFFF"/>
    <a:srgbClr val="D1E6FF"/>
    <a:srgbClr val="BDEEFF"/>
    <a:srgbClr val="181938"/>
    <a:srgbClr val="132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45" autoAdjust="0"/>
    <p:restoredTop sz="92869" autoAdjust="0"/>
  </p:normalViewPr>
  <p:slideViewPr>
    <p:cSldViewPr showGuides="1">
      <p:cViewPr varScale="1">
        <p:scale>
          <a:sx n="82" d="100"/>
          <a:sy n="82" d="100"/>
        </p:scale>
        <p:origin x="-1502" y="-91"/>
      </p:cViewPr>
      <p:guideLst>
        <p:guide orient="horz" pos="3884"/>
        <p:guide orient="horz" pos="2795"/>
        <p:guide orient="horz" pos="890"/>
        <p:guide orient="horz" pos="1434"/>
        <p:guide orient="horz" pos="1752"/>
        <p:guide orient="horz" pos="2069"/>
        <p:guide orient="horz" pos="2387"/>
        <p:guide orient="horz" pos="2704"/>
        <p:guide pos="761"/>
        <p:guide pos="535"/>
        <p:guide pos="126"/>
        <p:guide pos="1170"/>
        <p:guide pos="1424"/>
        <p:guide pos="1986"/>
        <p:guide pos="2077"/>
        <p:guide pos="2621"/>
      </p:guideLst>
    </p:cSldViewPr>
  </p:slideViewPr>
  <p:outlineViewPr>
    <p:cViewPr>
      <p:scale>
        <a:sx n="33" d="100"/>
        <a:sy n="33" d="100"/>
      </p:scale>
      <p:origin x="0" y="31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9" d="100"/>
          <a:sy n="59" d="100"/>
        </p:scale>
        <p:origin x="-3264"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5F8D9E-B3C9-4A7F-8B5B-682FFCD7C317}" type="datetimeFigureOut">
              <a:rPr lang="en-GB" smtClean="0"/>
              <a:t>08/07/2016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AB0A2A9-FF2C-4FBD-87DD-792910E9DCEB}" type="slidenum">
              <a:rPr lang="en-GB" smtClean="0"/>
              <a:t>‹#›</a:t>
            </a:fld>
            <a:endParaRPr lang="en-GB"/>
          </a:p>
        </p:txBody>
      </p:sp>
      <p:sp>
        <p:nvSpPr>
          <p:cNvPr id="6" name="Header Placeholder 5"/>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49606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1AC1E4-051C-49C4-8F34-E57B14AA62D5}" type="datetimeFigureOut">
              <a:rPr lang="de-CH" smtClean="0"/>
              <a:pPr/>
              <a:t>08.07.2016</a:t>
            </a:fld>
            <a:endParaRPr lang="de-CH"/>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F4E7AD8-35F8-4C42-BF11-A6EB91CD11D6}" type="slidenum">
              <a:rPr lang="de-CH" smtClean="0"/>
              <a:pPr/>
              <a:t>‹#›</a:t>
            </a:fld>
            <a:endParaRPr lang="de-CH"/>
          </a:p>
        </p:txBody>
      </p:sp>
    </p:spTree>
    <p:extLst>
      <p:ext uri="{BB962C8B-B14F-4D97-AF65-F5344CB8AC3E}">
        <p14:creationId xmlns:p14="http://schemas.microsoft.com/office/powerpoint/2010/main" val="35035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Version 1 </a:t>
            </a:r>
            <a:r>
              <a:rPr lang="de-CH" dirty="0" err="1" smtClean="0"/>
              <a:t>by</a:t>
            </a:r>
            <a:r>
              <a:rPr lang="de-CH" dirty="0" smtClean="0"/>
              <a:t> Dominik Boller </a:t>
            </a:r>
            <a:r>
              <a:rPr lang="de-CH" dirty="0" err="1" smtClean="0"/>
              <a:t>and</a:t>
            </a:r>
            <a:r>
              <a:rPr lang="de-CH" dirty="0" smtClean="0"/>
              <a:t> Lukas Ulrich</a:t>
            </a:r>
            <a:r>
              <a:rPr lang="de-CH" smtClean="0"/>
              <a:t>, July</a:t>
            </a:r>
            <a:r>
              <a:rPr lang="de-CH" dirty="0" smtClean="0"/>
              <a:t> 2015</a:t>
            </a:r>
            <a:endParaRPr lang="en-GB"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1</a:t>
            </a:fld>
            <a:endParaRPr lang="de-CH"/>
          </a:p>
        </p:txBody>
      </p:sp>
    </p:spTree>
    <p:extLst>
      <p:ext uri="{BB962C8B-B14F-4D97-AF65-F5344CB8AC3E}">
        <p14:creationId xmlns:p14="http://schemas.microsoft.com/office/powerpoint/2010/main" val="257538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12</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13</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14</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15</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16</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2</a:t>
            </a:fld>
            <a:endParaRPr lang="de-CH"/>
          </a:p>
        </p:txBody>
      </p:sp>
    </p:spTree>
    <p:extLst>
      <p:ext uri="{BB962C8B-B14F-4D97-AF65-F5344CB8AC3E}">
        <p14:creationId xmlns:p14="http://schemas.microsoft.com/office/powerpoint/2010/main" val="36099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F4E7AD8-35F8-4C42-BF11-A6EB91CD11D6}" type="slidenum">
              <a:rPr lang="de-CH" smtClean="0"/>
              <a:pPr/>
              <a:t>3</a:t>
            </a:fld>
            <a:endParaRPr lang="de-CH"/>
          </a:p>
        </p:txBody>
      </p:sp>
    </p:spTree>
    <p:extLst>
      <p:ext uri="{BB962C8B-B14F-4D97-AF65-F5344CB8AC3E}">
        <p14:creationId xmlns:p14="http://schemas.microsoft.com/office/powerpoint/2010/main" val="6011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5</a:t>
            </a:fld>
            <a:endParaRPr lang="de-CH"/>
          </a:p>
        </p:txBody>
      </p:sp>
    </p:spTree>
    <p:extLst>
      <p:ext uri="{BB962C8B-B14F-4D97-AF65-F5344CB8AC3E}">
        <p14:creationId xmlns:p14="http://schemas.microsoft.com/office/powerpoint/2010/main" val="376919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F4E7AD8-35F8-4C42-BF11-A6EB91CD11D6}" type="slidenum">
              <a:rPr lang="de-CH" smtClean="0"/>
              <a:pPr/>
              <a:t>7</a:t>
            </a:fld>
            <a:endParaRPr lang="de-CH"/>
          </a:p>
        </p:txBody>
      </p:sp>
    </p:spTree>
    <p:extLst>
      <p:ext uri="{BB962C8B-B14F-4D97-AF65-F5344CB8AC3E}">
        <p14:creationId xmlns:p14="http://schemas.microsoft.com/office/powerpoint/2010/main" val="190282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8</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9</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10</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pPr/>
              <a:t>11</a:t>
            </a:fld>
            <a:endParaRPr lang="de-CH"/>
          </a:p>
        </p:txBody>
      </p:sp>
    </p:spTree>
    <p:extLst>
      <p:ext uri="{BB962C8B-B14F-4D97-AF65-F5344CB8AC3E}">
        <p14:creationId xmlns:p14="http://schemas.microsoft.com/office/powerpoint/2010/main" val="368674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207764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37866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285239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46340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3549644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1621940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2717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232480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1864643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2305576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6" name="Picture 2" descr="C:\_MyData\MyDocuments\Team activities\Compendium\2nd ed\French translation\Pia\Systèmes PNG\Systemtabellen\Syst_le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609" y="-171399"/>
            <a:ext cx="9940609"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107559" y="6253938"/>
            <a:ext cx="9602231" cy="215444"/>
          </a:xfrm>
          <a:prstGeom prst="rect">
            <a:avLst/>
          </a:prstGeom>
          <a:noFill/>
        </p:spPr>
        <p:txBody>
          <a:bodyPr wrap="square" rtlCol="0">
            <a:spAutoFit/>
          </a:bodyPr>
          <a:lstStyle/>
          <a:p>
            <a:r>
              <a:rPr lang="fr-FR" sz="800" noProof="0" dirty="0" smtClean="0">
                <a:latin typeface="+mn-lt"/>
                <a:cs typeface="Arial" pitchFamily="34" charset="0"/>
              </a:rPr>
              <a:t>N.B.: Ce système a été créé à l'aide de l'outil de conceptualisation de systèmes d'assainissement développés par l'Eawag (version 1). L'utilisateur de cet outil est seul responsable pour la qualité et la justesse de ce système.</a:t>
            </a:r>
            <a:endParaRPr lang="en-GB" sz="800" baseline="0" noProof="0" dirty="0" smtClean="0">
              <a:latin typeface="+mn-lt"/>
              <a:cs typeface="Arial" pitchFamily="34" charset="0"/>
            </a:endParaRPr>
          </a:p>
        </p:txBody>
      </p:sp>
      <p:sp>
        <p:nvSpPr>
          <p:cNvPr id="4" name="Content Placeholder 3"/>
          <p:cNvSpPr>
            <a:spLocks noGrp="1"/>
          </p:cNvSpPr>
          <p:nvPr>
            <p:ph sz="quarter" idx="10"/>
          </p:nvPr>
        </p:nvSpPr>
        <p:spPr>
          <a:xfrm>
            <a:off x="2587785" y="537632"/>
            <a:ext cx="7122006" cy="288032"/>
          </a:xfrm>
        </p:spPr>
        <p:txBody>
          <a:bodyPr anchor="ctr">
            <a:noAutofit/>
          </a:bodyPr>
          <a:lstStyle>
            <a:lvl1pPr marL="0" indent="0">
              <a:buNone/>
              <a:defRPr sz="1300" b="0" spc="20" baseline="0">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6390178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D42C-F2E3-4D6A-B077-48DCDC287DBE}" type="datetimeFigureOut">
              <a:rPr lang="en-GB" smtClean="0"/>
              <a:pPr/>
              <a:t>08/07/2016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pPr/>
              <a:t>‹#›</a:t>
            </a:fld>
            <a:endParaRPr lang="en-GB"/>
          </a:p>
        </p:txBody>
      </p:sp>
    </p:spTree>
    <p:extLst>
      <p:ext uri="{BB962C8B-B14F-4D97-AF65-F5344CB8AC3E}">
        <p14:creationId xmlns:p14="http://schemas.microsoft.com/office/powerpoint/2010/main" val="27600181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a:solidFill>
            <a:srgbClr val="FFFFFF"/>
          </a:solidFill>
          <a:ln w="38100">
            <a:solidFill>
              <a:srgbClr val="122B4A"/>
            </a:solid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3"/>
            <a:ext cx="8915400" cy="4525963"/>
          </a:xfrm>
          <a:prstGeom prst="rect">
            <a:avLst/>
          </a:prstGeom>
          <a:solidFill>
            <a:srgbClr val="FFFFFF"/>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1D42C-F2E3-4D6A-B077-48DCDC287DBE}" type="datetimeFigureOut">
              <a:rPr lang="en-GB" smtClean="0"/>
              <a:pPr/>
              <a:t>08/07/2016</a:t>
            </a:fld>
            <a:endParaRPr lang="en-GB"/>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9AB07-3497-4CB6-8240-CABB37279798}" type="slidenum">
              <a:rPr lang="en-GB" smtClean="0"/>
              <a:pPr/>
              <a:t>‹#›</a:t>
            </a:fld>
            <a:endParaRPr lang="en-GB"/>
          </a:p>
        </p:txBody>
      </p:sp>
      <p:sp>
        <p:nvSpPr>
          <p:cNvPr id="8" name="Rectangle 7"/>
          <p:cNvSpPr/>
          <p:nvPr userDrawn="1"/>
        </p:nvSpPr>
        <p:spPr>
          <a:xfrm>
            <a:off x="469454" y="98206"/>
            <a:ext cx="72008" cy="1481205"/>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tangle 9"/>
          <p:cNvSpPr/>
          <p:nvPr userDrawn="1"/>
        </p:nvSpPr>
        <p:spPr>
          <a:xfrm>
            <a:off x="9402638" y="98206"/>
            <a:ext cx="72008" cy="1481205"/>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0290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spcBef>
          <a:spcPct val="0"/>
        </a:spcBef>
        <a:buNone/>
        <a:defRPr sz="4400" b="1" kern="1200">
          <a:solidFill>
            <a:srgbClr val="122B4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compendiu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2" y="-10767"/>
            <a:ext cx="9921552" cy="6868767"/>
          </a:xfrm>
          <a:prstGeom prst="rect">
            <a:avLst/>
          </a:prstGeom>
        </p:spPr>
      </p:pic>
      <p:sp>
        <p:nvSpPr>
          <p:cNvPr id="11" name="Title 1"/>
          <p:cNvSpPr>
            <a:spLocks noGrp="1"/>
          </p:cNvSpPr>
          <p:nvPr>
            <p:ph type="ctrTitle"/>
          </p:nvPr>
        </p:nvSpPr>
        <p:spPr>
          <a:xfrm>
            <a:off x="2400" y="3528392"/>
            <a:ext cx="9903600" cy="1628800"/>
          </a:xfrm>
          <a:solidFill>
            <a:srgbClr val="FFFFFF">
              <a:alpha val="69804"/>
            </a:srgbClr>
          </a:solidFill>
          <a:ln>
            <a:noFill/>
          </a:ln>
        </p:spPr>
        <p:txBody>
          <a:bodyPr>
            <a:normAutofit/>
          </a:bodyPr>
          <a:lstStyle/>
          <a:p>
            <a:pPr marL="538163"/>
            <a:r>
              <a:rPr lang="fr-FR" sz="4000" b="1" dirty="0" smtClean="0">
                <a:latin typeface="Ebrima" panose="02000000000000000000" pitchFamily="2" charset="0"/>
                <a:ea typeface="Ebrima" panose="02000000000000000000" pitchFamily="2" charset="0"/>
                <a:cs typeface="Ebrima" panose="02000000000000000000" pitchFamily="2" charset="0"/>
              </a:rPr>
              <a:t>Outil d’aide à la conception </a:t>
            </a:r>
            <a:r>
              <a:rPr lang="fr-FR" sz="4000" dirty="0" smtClean="0">
                <a:latin typeface="Ebrima" panose="02000000000000000000" pitchFamily="2" charset="0"/>
                <a:ea typeface="Ebrima" panose="02000000000000000000" pitchFamily="2" charset="0"/>
                <a:cs typeface="Ebrima" panose="02000000000000000000" pitchFamily="2" charset="0"/>
              </a:rPr>
              <a:t>d’</a:t>
            </a:r>
            <a:r>
              <a:rPr lang="fr-FR" sz="4000" b="1" dirty="0" smtClean="0">
                <a:latin typeface="Ebrima" panose="02000000000000000000" pitchFamily="2" charset="0"/>
                <a:ea typeface="Ebrima" panose="02000000000000000000" pitchFamily="2" charset="0"/>
                <a:cs typeface="Ebrima" panose="02000000000000000000" pitchFamily="2" charset="0"/>
              </a:rPr>
              <a:t>un système d’assainissement</a:t>
            </a:r>
            <a:endParaRPr lang="fr-FR" sz="2400" b="1"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336" y="6309320"/>
            <a:ext cx="1841977" cy="396000"/>
          </a:xfrm>
          <a:prstGeom prst="rect">
            <a:avLst/>
          </a:prstGeom>
        </p:spPr>
      </p:pic>
    </p:spTree>
    <p:extLst>
      <p:ext uri="{BB962C8B-B14F-4D97-AF65-F5344CB8AC3E}">
        <p14:creationId xmlns:p14="http://schemas.microsoft.com/office/powerpoint/2010/main" val="3908213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fr-FR" dirty="0" smtClean="0"/>
              <a:t>Système 3 : Système avec chasse manuelle sans production </a:t>
            </a:r>
            <a:r>
              <a:rPr lang="fr-FR" smtClean="0"/>
              <a:t>de boues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3" y="1052736"/>
            <a:ext cx="9709521" cy="5256584"/>
          </a:xfrm>
          <a:prstGeom prst="rect">
            <a:avLst/>
          </a:prstGeom>
        </p:spPr>
      </p:pic>
    </p:spTree>
    <p:extLst>
      <p:ext uri="{BB962C8B-B14F-4D97-AF65-F5344CB8AC3E}">
        <p14:creationId xmlns:p14="http://schemas.microsoft.com/office/powerpoint/2010/main" val="653359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fr-FR" smtClean="0"/>
              <a:t>Système 4 : </a:t>
            </a:r>
            <a:r>
              <a:rPr lang="fr-FR" sz="1400" smtClean="0"/>
              <a:t>Système sec avec séparation des urines</a:t>
            </a:r>
            <a:endParaRPr lang="fr-FR"/>
          </a:p>
        </p:txBody>
      </p:sp>
      <p:pic>
        <p:nvPicPr>
          <p:cNvPr id="449" name="Image 4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095598"/>
            <a:ext cx="9577064" cy="5212704"/>
          </a:xfrm>
          <a:prstGeom prst="rect">
            <a:avLst/>
          </a:prstGeom>
        </p:spPr>
      </p:pic>
    </p:spTree>
    <p:extLst>
      <p:ext uri="{BB962C8B-B14F-4D97-AF65-F5344CB8AC3E}">
        <p14:creationId xmlns:p14="http://schemas.microsoft.com/office/powerpoint/2010/main" val="188949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fr-FR" dirty="0" smtClean="0"/>
              <a:t>Système 5 : Système utilisant le biogaz</a:t>
            </a:r>
            <a:endParaRPr lang="fr-FR" dirty="0"/>
          </a:p>
        </p:txBody>
      </p:sp>
      <p:pic>
        <p:nvPicPr>
          <p:cNvPr id="133" name="Image 1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10" y="1055629"/>
            <a:ext cx="9648626" cy="5272250"/>
          </a:xfrm>
          <a:prstGeom prst="rect">
            <a:avLst/>
          </a:prstGeom>
        </p:spPr>
      </p:pic>
    </p:spTree>
    <p:extLst>
      <p:ext uri="{BB962C8B-B14F-4D97-AF65-F5344CB8AC3E}">
        <p14:creationId xmlns:p14="http://schemas.microsoft.com/office/powerpoint/2010/main" val="1424467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spcAft>
                <a:spcPts val="600"/>
              </a:spcAft>
            </a:pPr>
            <a:r>
              <a:rPr lang="fr-FR" dirty="0" smtClean="0"/>
              <a:t>Système 6 : Système avec traitement des eaux noires et infiltration</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052735"/>
            <a:ext cx="9649072" cy="5266871"/>
          </a:xfrm>
          <a:prstGeom prst="rect">
            <a:avLst/>
          </a:prstGeom>
        </p:spPr>
      </p:pic>
    </p:spTree>
    <p:extLst>
      <p:ext uri="{BB962C8B-B14F-4D97-AF65-F5344CB8AC3E}">
        <p14:creationId xmlns:p14="http://schemas.microsoft.com/office/powerpoint/2010/main" val="1369017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spcAft>
                <a:spcPts val="600"/>
              </a:spcAft>
            </a:pPr>
            <a:r>
              <a:rPr lang="fr-FR" dirty="0" smtClean="0"/>
              <a:t>Système 7 : Système </a:t>
            </a:r>
            <a:r>
              <a:rPr lang="fr-FR" dirty="0" smtClean="0">
                <a:solidFill>
                  <a:schemeClr val="tx1"/>
                </a:solidFill>
              </a:rPr>
              <a:t>avec </a:t>
            </a:r>
            <a:r>
              <a:rPr lang="fr-FR" dirty="0" smtClean="0"/>
              <a:t>traitement des eaux noires et transport de l’effluent</a:t>
            </a:r>
            <a:endParaRPr lang="fr-FR" dirty="0"/>
          </a:p>
        </p:txBody>
      </p:sp>
      <p:pic>
        <p:nvPicPr>
          <p:cNvPr id="23" name="Imag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095371"/>
            <a:ext cx="9577064" cy="5233145"/>
          </a:xfrm>
          <a:prstGeom prst="rect">
            <a:avLst/>
          </a:prstGeom>
        </p:spPr>
      </p:pic>
    </p:spTree>
    <p:extLst>
      <p:ext uri="{BB962C8B-B14F-4D97-AF65-F5344CB8AC3E}">
        <p14:creationId xmlns:p14="http://schemas.microsoft.com/office/powerpoint/2010/main" val="968250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spcAft>
                <a:spcPts val="600"/>
              </a:spcAft>
            </a:pPr>
            <a:r>
              <a:rPr lang="fr-FR" dirty="0" smtClean="0"/>
              <a:t>Système 8 : Système avec</a:t>
            </a:r>
            <a:r>
              <a:rPr lang="fr-FR" dirty="0" smtClean="0">
                <a:solidFill>
                  <a:srgbClr val="FF0000"/>
                </a:solidFill>
              </a:rPr>
              <a:t> </a:t>
            </a:r>
            <a:r>
              <a:rPr lang="fr-FR" dirty="0" smtClean="0"/>
              <a:t>transport des eaux noires vers un traitement (semi-)centralisé</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071986"/>
            <a:ext cx="9583162" cy="5235529"/>
          </a:xfrm>
          <a:prstGeom prst="rect">
            <a:avLst/>
          </a:prstGeom>
        </p:spPr>
      </p:pic>
    </p:spTree>
    <p:extLst>
      <p:ext uri="{BB962C8B-B14F-4D97-AF65-F5344CB8AC3E}">
        <p14:creationId xmlns:p14="http://schemas.microsoft.com/office/powerpoint/2010/main" val="351139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spcAft>
                <a:spcPts val="600"/>
              </a:spcAft>
            </a:pPr>
            <a:r>
              <a:rPr lang="fr-FR" dirty="0" smtClean="0"/>
              <a:t>Système 9 : Système avec séparation des urines et réseau d’égout</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23" y="1095868"/>
            <a:ext cx="9675146" cy="5225589"/>
          </a:xfrm>
          <a:prstGeom prst="rect">
            <a:avLst/>
          </a:prstGeom>
        </p:spPr>
      </p:pic>
    </p:spTree>
    <p:extLst>
      <p:ext uri="{BB962C8B-B14F-4D97-AF65-F5344CB8AC3E}">
        <p14:creationId xmlns:p14="http://schemas.microsoft.com/office/powerpoint/2010/main" val="2489481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1052736"/>
            <a:ext cx="8915400" cy="2376264"/>
          </a:xfrm>
          <a:solidFill>
            <a:srgbClr val="FFFFFF"/>
          </a:solidFill>
        </p:spPr>
        <p:txBody>
          <a:bodyPr>
            <a:noAutofit/>
          </a:bodyPr>
          <a:lstStyle/>
          <a:p>
            <a:pPr marL="0" indent="0">
              <a:buNone/>
            </a:pPr>
            <a:r>
              <a:rPr lang="fr-FR" sz="1700" dirty="0" smtClean="0">
                <a:latin typeface="Arial" panose="020B0604020202020204" pitchFamily="34" charset="0"/>
                <a:ea typeface="Ebrima" panose="02000000000000000000" pitchFamily="2" charset="0"/>
                <a:cs typeface="Arial" panose="020B0604020202020204" pitchFamily="34" charset="0"/>
              </a:rPr>
              <a:t>Cet outil se réfère à la </a:t>
            </a:r>
            <a:r>
              <a:rPr lang="fr-FR" sz="1700" dirty="0" smtClean="0">
                <a:latin typeface="Arial" panose="020B0604020202020204" pitchFamily="34" charset="0"/>
                <a:ea typeface="Ebrima" panose="02000000000000000000" pitchFamily="2" charset="0"/>
                <a:cs typeface="Arial" panose="020B0604020202020204" pitchFamily="34" charset="0"/>
                <a:hlinkClick r:id="rId3"/>
              </a:rPr>
              <a:t>2</a:t>
            </a:r>
            <a:r>
              <a:rPr lang="fr-FR" sz="1700" baseline="30000" dirty="0" smtClean="0">
                <a:latin typeface="Arial" panose="020B0604020202020204" pitchFamily="34" charset="0"/>
                <a:ea typeface="Ebrima" panose="02000000000000000000" pitchFamily="2" charset="0"/>
                <a:cs typeface="Arial" panose="020B0604020202020204" pitchFamily="34" charset="0"/>
                <a:hlinkClick r:id="rId3"/>
              </a:rPr>
              <a:t>ème</a:t>
            </a:r>
            <a:r>
              <a:rPr lang="fr-FR" sz="1700" dirty="0" smtClean="0">
                <a:latin typeface="Arial" panose="020B0604020202020204" pitchFamily="34" charset="0"/>
                <a:ea typeface="Ebrima" panose="02000000000000000000" pitchFamily="2" charset="0"/>
                <a:cs typeface="Arial" panose="020B0604020202020204" pitchFamily="34" charset="0"/>
                <a:hlinkClick r:id="rId3"/>
              </a:rPr>
              <a:t> édition du Compendium des systèmes et technologies d’assainissement</a:t>
            </a:r>
            <a:r>
              <a:rPr lang="fr-FR"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Vous pouvez l’utiliser </a:t>
            </a:r>
            <a:r>
              <a:rPr lang="fr-FR" sz="1700" dirty="0" smtClean="0">
                <a:latin typeface="Arial" panose="020B0604020202020204" pitchFamily="34" charset="0"/>
                <a:ea typeface="Ebrima" panose="02000000000000000000" pitchFamily="2" charset="0"/>
                <a:cs typeface="Arial" panose="020B0604020202020204" pitchFamily="34" charset="0"/>
              </a:rPr>
              <a:t>pour </a:t>
            </a:r>
            <a:r>
              <a:rPr lang="fr-FR"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a:t>
            </a:r>
          </a:p>
          <a:p>
            <a:r>
              <a:rPr lang="fr-FR"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Concevoir votre propre système en copiant / collant les éléments graphiques mis à disposition (produits, technologies et flèches – diapos 4 à 6) dans le modèle (diapo</a:t>
            </a:r>
            <a:r>
              <a:rPr lang="fr-FR" sz="1700" dirty="0" smtClean="0">
                <a:latin typeface="Arial" panose="020B0604020202020204" pitchFamily="34" charset="0"/>
                <a:ea typeface="Ebrima" panose="02000000000000000000" pitchFamily="2" charset="0"/>
                <a:cs typeface="Arial" panose="020B0604020202020204" pitchFamily="34" charset="0"/>
              </a:rPr>
              <a:t> </a:t>
            </a:r>
            <a:r>
              <a:rPr lang="fr-FR"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3)</a:t>
            </a:r>
          </a:p>
          <a:p>
            <a:r>
              <a:rPr lang="fr-FR"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Editer et modifier les systèmes 1 à 9 du Compendium par ajout, soustraction,  déplacement  et autres manipulations d’éléments (voir diapos 7 à 16)</a:t>
            </a:r>
          </a:p>
          <a:p>
            <a:r>
              <a:rPr lang="fr-FR" sz="1700" dirty="0" smtClean="0">
                <a:latin typeface="Arial" panose="020B0604020202020204" pitchFamily="34" charset="0"/>
                <a:ea typeface="Ebrima" panose="02000000000000000000" pitchFamily="2" charset="0"/>
                <a:cs typeface="Arial" panose="020B0604020202020204" pitchFamily="34" charset="0"/>
              </a:rPr>
              <a:t>Imprimer votre système fait sur mesure et l’inclure dans un rapport ou une présentation</a:t>
            </a:r>
            <a:endParaRPr lang="fr-FR" sz="1700" dirty="0">
              <a:solidFill>
                <a:srgbClr val="122B4A"/>
              </a:solidFill>
              <a:latin typeface="Arial" panose="020B0604020202020204" pitchFamily="34" charset="0"/>
              <a:ea typeface="Ebrima" panose="02000000000000000000" pitchFamily="2" charset="0"/>
              <a:cs typeface="Arial" panose="020B0604020202020204" pitchFamily="34" charset="0"/>
            </a:endParaRPr>
          </a:p>
        </p:txBody>
      </p:sp>
      <p:sp>
        <p:nvSpPr>
          <p:cNvPr id="9" name="Title 1"/>
          <p:cNvSpPr>
            <a:spLocks noGrp="1"/>
          </p:cNvSpPr>
          <p:nvPr>
            <p:ph type="title"/>
          </p:nvPr>
        </p:nvSpPr>
        <p:spPr>
          <a:xfrm>
            <a:off x="495300" y="44624"/>
            <a:ext cx="8915400" cy="936104"/>
          </a:xfrm>
          <a:ln>
            <a:noFill/>
          </a:ln>
        </p:spPr>
        <p:txBody>
          <a:bodyPr tIns="0" bIns="36000">
            <a:normAutofit fontScale="90000"/>
          </a:bodyPr>
          <a:lstStyle/>
          <a:p>
            <a:pPr marL="88900"/>
            <a:r>
              <a:rPr lang="fr-FR" sz="3200" dirty="0" smtClean="0"/>
              <a:t>Comment utiliser l’outil de conception d’un système d’assainissement</a:t>
            </a:r>
            <a:endParaRPr lang="fr-FR" dirty="0"/>
          </a:p>
        </p:txBody>
      </p:sp>
      <p:cxnSp>
        <p:nvCxnSpPr>
          <p:cNvPr id="10" name="Straight Connector 9"/>
          <p:cNvCxnSpPr/>
          <p:nvPr/>
        </p:nvCxnSpPr>
        <p:spPr>
          <a:xfrm>
            <a:off x="493500" y="44624"/>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3500" y="98072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7" name="Flowchart: Process 6"/>
          <p:cNvSpPr/>
          <p:nvPr/>
        </p:nvSpPr>
        <p:spPr>
          <a:xfrm>
            <a:off x="493500" y="3573016"/>
            <a:ext cx="8917200" cy="3168352"/>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fr-FR" sz="1500" b="1" dirty="0" smtClean="0">
                <a:solidFill>
                  <a:srgbClr val="122B4A"/>
                </a:solidFill>
                <a:latin typeface="Arial" pitchFamily="34" charset="0"/>
                <a:cs typeface="Arial" pitchFamily="34" charset="0"/>
              </a:rPr>
              <a:t>Astuces</a:t>
            </a:r>
          </a:p>
          <a:p>
            <a:pPr marL="88900"/>
            <a:endParaRPr lang="en-GB" sz="600" b="1" dirty="0" smtClean="0">
              <a:solidFill>
                <a:srgbClr val="122B4A"/>
              </a:solidFill>
              <a:latin typeface="Arial" pitchFamily="34" charset="0"/>
              <a:cs typeface="Arial" pitchFamily="34" charset="0"/>
            </a:endParaRPr>
          </a:p>
          <a:p>
            <a:pPr marL="88900" indent="358775"/>
            <a:r>
              <a:rPr lang="fr-FR" sz="1500" dirty="0" smtClean="0">
                <a:solidFill>
                  <a:srgbClr val="122B4A"/>
                </a:solidFill>
                <a:latin typeface="Arial" pitchFamily="34" charset="0"/>
                <a:cs typeface="Arial" pitchFamily="34" charset="0"/>
              </a:rPr>
              <a:t>Si vous utilisez votre système dans une présentation PowerPoint, vous avez la possibilité d’ajouter des animations à vos éléments (par ex. les faire apparaître en séquence depuis l’interface utilisateur jusqu’à la valorisation / stockage).</a:t>
            </a:r>
          </a:p>
          <a:p>
            <a:pPr marL="88900" indent="358775"/>
            <a:endParaRPr lang="fr-FR" sz="600" dirty="0" smtClean="0">
              <a:solidFill>
                <a:srgbClr val="122B4A"/>
              </a:solidFill>
              <a:latin typeface="Arial" pitchFamily="34" charset="0"/>
              <a:cs typeface="Arial" pitchFamily="34" charset="0"/>
            </a:endParaRPr>
          </a:p>
          <a:p>
            <a:pPr marL="88900" indent="358775"/>
            <a:r>
              <a:rPr lang="fr-FR" sz="1500" dirty="0" smtClean="0">
                <a:solidFill>
                  <a:srgbClr val="122B4A"/>
                </a:solidFill>
                <a:latin typeface="Arial" pitchFamily="34" charset="0"/>
                <a:cs typeface="Arial" pitchFamily="34" charset="0"/>
              </a:rPr>
              <a:t>Si  vous voulez utiliser une zone de texte (par ex. dans les systèmes 1 à 9), il peut être utile de “dégrouper” l’objet au préalable. Clic droit sur l’objet, puis sélectionnez «Grouper» -&gt; «Dissocier».</a:t>
            </a:r>
          </a:p>
          <a:p>
            <a:pPr marL="88900" indent="358775"/>
            <a:endParaRPr lang="fr-FR" sz="600" dirty="0" smtClean="0">
              <a:solidFill>
                <a:srgbClr val="122B4A"/>
              </a:solidFill>
              <a:latin typeface="Arial" pitchFamily="34" charset="0"/>
              <a:cs typeface="Arial" pitchFamily="34" charset="0"/>
            </a:endParaRPr>
          </a:p>
          <a:p>
            <a:pPr marL="88900"/>
            <a:r>
              <a:rPr lang="fr-FR" sz="1500" dirty="0" smtClean="0">
                <a:solidFill>
                  <a:srgbClr val="122B4A"/>
                </a:solidFill>
                <a:latin typeface="Arial" pitchFamily="34" charset="0"/>
                <a:cs typeface="Arial" pitchFamily="34" charset="0"/>
              </a:rPr>
              <a:t>Quelques astuces pour les utilisateur de Windows : </a:t>
            </a:r>
          </a:p>
          <a:p>
            <a:pPr marL="88900" indent="358775"/>
            <a:endParaRPr lang="fr-FR" sz="600" dirty="0" smtClean="0">
              <a:solidFill>
                <a:srgbClr val="122B4A"/>
              </a:solidFill>
              <a:latin typeface="Arial" pitchFamily="34" charset="0"/>
              <a:cs typeface="Arial" pitchFamily="34" charset="0"/>
            </a:endParaRPr>
          </a:p>
          <a:p>
            <a:pPr marL="88900" indent="358775"/>
            <a:r>
              <a:rPr lang="fr-FR" sz="1500" dirty="0" smtClean="0">
                <a:solidFill>
                  <a:srgbClr val="122B4A"/>
                </a:solidFill>
                <a:latin typeface="Arial" pitchFamily="34" charset="0"/>
                <a:cs typeface="Arial" pitchFamily="34" charset="0"/>
              </a:rPr>
              <a:t>Pour dupliquer un élément, maintenez appuyé</a:t>
            </a:r>
            <a:r>
              <a:rPr lang="fr-FR" sz="1500" dirty="0" smtClean="0">
                <a:solidFill>
                  <a:schemeClr val="tx1"/>
                </a:solidFill>
                <a:latin typeface="Arial" pitchFamily="34" charset="0"/>
                <a:cs typeface="Arial" pitchFamily="34" charset="0"/>
              </a:rPr>
              <a:t>e</a:t>
            </a:r>
            <a:r>
              <a:rPr lang="fr-FR" sz="1500" dirty="0" smtClean="0">
                <a:solidFill>
                  <a:srgbClr val="122B4A"/>
                </a:solidFill>
                <a:latin typeface="Arial" pitchFamily="34" charset="0"/>
                <a:cs typeface="Arial" pitchFamily="34" charset="0"/>
              </a:rPr>
              <a:t> la touche Ctrl  et glissez-déposez le avec votre souris. Ou simplement en tapant Ctrl+D.</a:t>
            </a:r>
          </a:p>
          <a:p>
            <a:pPr marL="88900" indent="358775"/>
            <a:endParaRPr lang="fr-FR" sz="600" dirty="0" smtClean="0">
              <a:solidFill>
                <a:srgbClr val="122B4A"/>
              </a:solidFill>
              <a:latin typeface="Arial" pitchFamily="34" charset="0"/>
              <a:cs typeface="Arial" pitchFamily="34" charset="0"/>
            </a:endParaRPr>
          </a:p>
          <a:p>
            <a:pPr marL="88900" indent="358775"/>
            <a:r>
              <a:rPr lang="fr-FR" sz="1500" dirty="0" smtClean="0">
                <a:solidFill>
                  <a:srgbClr val="122B4A"/>
                </a:solidFill>
                <a:latin typeface="Arial" pitchFamily="34" charset="0"/>
                <a:cs typeface="Arial" pitchFamily="34" charset="0"/>
              </a:rPr>
              <a:t>Vous pouvez déplacer un élément avec les flèches de votre clavier. Pour des déplacements plus petits et plus précis, appuyez sur la touche Ctrl lors de l’utilisation des flèches du clavier.</a:t>
            </a:r>
          </a:p>
        </p:txBody>
      </p:sp>
      <p:sp>
        <p:nvSpPr>
          <p:cNvPr id="12" name="TextBox 11"/>
          <p:cNvSpPr txBox="1"/>
          <p:nvPr/>
        </p:nvSpPr>
        <p:spPr>
          <a:xfrm>
            <a:off x="587695" y="3933056"/>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3" name="TextBox 12"/>
          <p:cNvSpPr txBox="1"/>
          <p:nvPr/>
        </p:nvSpPr>
        <p:spPr>
          <a:xfrm>
            <a:off x="578730" y="4669905"/>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4" name="TextBox 13"/>
          <p:cNvSpPr txBox="1"/>
          <p:nvPr/>
        </p:nvSpPr>
        <p:spPr>
          <a:xfrm>
            <a:off x="578730" y="5516071"/>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5" name="TextBox 14"/>
          <p:cNvSpPr txBox="1"/>
          <p:nvPr/>
        </p:nvSpPr>
        <p:spPr>
          <a:xfrm>
            <a:off x="593848" y="6092135"/>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Tree>
    <p:extLst>
      <p:ext uri="{BB962C8B-B14F-4D97-AF65-F5344CB8AC3E}">
        <p14:creationId xmlns:p14="http://schemas.microsoft.com/office/powerpoint/2010/main" val="1780174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fr-FR" dirty="0" smtClean="0"/>
              <a:t>Modèle à compléter </a:t>
            </a:r>
            <a:endParaRPr lang="fr-FR" dirty="0"/>
          </a:p>
        </p:txBody>
      </p:sp>
    </p:spTree>
    <p:extLst>
      <p:ext uri="{BB962C8B-B14F-4D97-AF65-F5344CB8AC3E}">
        <p14:creationId xmlns:p14="http://schemas.microsoft.com/office/powerpoint/2010/main" val="958411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03877" y="3348286"/>
            <a:ext cx="882742" cy="360427"/>
            <a:chOff x="4512195" y="2277766"/>
            <a:chExt cx="882742" cy="360427"/>
          </a:xfrm>
        </p:grpSpPr>
        <p:sp>
          <p:nvSpPr>
            <p:cNvPr id="107" name="Diamond 106"/>
            <p:cNvSpPr/>
            <p:nvPr/>
          </p:nvSpPr>
          <p:spPr>
            <a:xfrm>
              <a:off x="4512937" y="2289132"/>
              <a:ext cx="882000" cy="33722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8" name="Group 107"/>
            <p:cNvGrpSpPr/>
            <p:nvPr/>
          </p:nvGrpSpPr>
          <p:grpSpPr>
            <a:xfrm>
              <a:off x="4512195" y="2277766"/>
              <a:ext cx="882741" cy="360427"/>
              <a:chOff x="1207810" y="1844437"/>
              <a:chExt cx="922615" cy="360427"/>
            </a:xfrm>
          </p:grpSpPr>
          <p:sp>
            <p:nvSpPr>
              <p:cNvPr id="109" name="Rectangle 108"/>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Effluent</a:t>
                </a:r>
                <a:endParaRPr lang="fr-FR" sz="800">
                  <a:solidFill>
                    <a:schemeClr val="tx1"/>
                  </a:solidFill>
                </a:endParaRPr>
              </a:p>
            </p:txBody>
          </p:sp>
          <p:sp>
            <p:nvSpPr>
              <p:cNvPr id="110" name="Chord 109"/>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3" name="Group 2"/>
          <p:cNvGrpSpPr/>
          <p:nvPr/>
        </p:nvGrpSpPr>
        <p:grpSpPr>
          <a:xfrm>
            <a:off x="2603877" y="2845471"/>
            <a:ext cx="882742" cy="362381"/>
            <a:chOff x="4512195" y="1774951"/>
            <a:chExt cx="882742" cy="362381"/>
          </a:xfrm>
        </p:grpSpPr>
        <p:sp>
          <p:nvSpPr>
            <p:cNvPr id="122" name="Diamond 121"/>
            <p:cNvSpPr/>
            <p:nvPr/>
          </p:nvSpPr>
          <p:spPr>
            <a:xfrm>
              <a:off x="4512937" y="1777292"/>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3" name="Group 122"/>
            <p:cNvGrpSpPr/>
            <p:nvPr/>
          </p:nvGrpSpPr>
          <p:grpSpPr>
            <a:xfrm>
              <a:off x="4512195" y="1774951"/>
              <a:ext cx="882741" cy="360427"/>
              <a:chOff x="1207810" y="1844437"/>
              <a:chExt cx="922615" cy="360427"/>
            </a:xfrm>
          </p:grpSpPr>
          <p:sp>
            <p:nvSpPr>
              <p:cNvPr id="124" name="Rectangle 123"/>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Matériau de nettoyage sec</a:t>
                </a:r>
                <a:endParaRPr lang="fr-FR" sz="800" dirty="0">
                  <a:solidFill>
                    <a:schemeClr val="tx1"/>
                  </a:solidFill>
                </a:endParaRPr>
              </a:p>
            </p:txBody>
          </p:sp>
          <p:sp>
            <p:nvSpPr>
              <p:cNvPr id="125" name="Chord 124"/>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5" name="Group 4"/>
          <p:cNvGrpSpPr/>
          <p:nvPr/>
        </p:nvGrpSpPr>
        <p:grpSpPr>
          <a:xfrm>
            <a:off x="920555" y="3851011"/>
            <a:ext cx="882742" cy="360467"/>
            <a:chOff x="2149453" y="2780491"/>
            <a:chExt cx="882742" cy="360467"/>
          </a:xfrm>
        </p:grpSpPr>
        <p:sp>
          <p:nvSpPr>
            <p:cNvPr id="155" name="Diamond 15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 16"/>
            <p:cNvGrpSpPr/>
            <p:nvPr/>
          </p:nvGrpSpPr>
          <p:grpSpPr>
            <a:xfrm>
              <a:off x="2149453" y="2780531"/>
              <a:ext cx="882741" cy="360427"/>
              <a:chOff x="1207810" y="1844437"/>
              <a:chExt cx="922615" cy="360427"/>
            </a:xfrm>
          </p:grpSpPr>
          <p:sp>
            <p:nvSpPr>
              <p:cNvPr id="18" name="Rectangle 17"/>
              <p:cNvSpPr/>
              <p:nvPr/>
            </p:nvSpPr>
            <p:spPr>
              <a:xfrm>
                <a:off x="1437669" y="1844824"/>
                <a:ext cx="692756" cy="360040"/>
              </a:xfrm>
              <a:prstGeom prst="rect">
                <a:avLst/>
              </a:prstGeom>
              <a:solidFill>
                <a:schemeClr val="bg1"/>
              </a:solidFill>
              <a:ln w="6350">
                <a:solidFill>
                  <a:srgbClr val="2B98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Biomasse</a:t>
                </a:r>
                <a:endParaRPr lang="fr-FR" sz="800">
                  <a:solidFill>
                    <a:schemeClr val="tx1"/>
                  </a:solidFill>
                </a:endParaRPr>
              </a:p>
            </p:txBody>
          </p:sp>
          <p:sp>
            <p:nvSpPr>
              <p:cNvPr id="19" name="Chord 18"/>
              <p:cNvSpPr/>
              <p:nvPr/>
            </p:nvSpPr>
            <p:spPr>
              <a:xfrm>
                <a:off x="1207810" y="1844437"/>
                <a:ext cx="432049" cy="360000"/>
              </a:xfrm>
              <a:prstGeom prst="chord">
                <a:avLst>
                  <a:gd name="adj1" fmla="val 5243982"/>
                  <a:gd name="adj2" fmla="val 16387372"/>
                </a:avLst>
              </a:prstGeom>
              <a:solidFill>
                <a:srgbClr val="2E990F"/>
              </a:solidFill>
              <a:ln w="6350">
                <a:solidFill>
                  <a:srgbClr val="2E99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48" name="Hexagon 147"/>
          <p:cNvSpPr/>
          <p:nvPr/>
        </p:nvSpPr>
        <p:spPr>
          <a:xfrm>
            <a:off x="2711813" y="5733296"/>
            <a:ext cx="882000" cy="360000"/>
          </a:xfrm>
          <a:prstGeom prst="hexagon">
            <a:avLst>
              <a:gd name="adj" fmla="val 122500"/>
              <a:gd name="vf" fmla="val 1154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1" name="Group 70"/>
          <p:cNvGrpSpPr/>
          <p:nvPr/>
        </p:nvGrpSpPr>
        <p:grpSpPr>
          <a:xfrm>
            <a:off x="920552" y="3356992"/>
            <a:ext cx="882742" cy="360467"/>
            <a:chOff x="2149453" y="2780491"/>
            <a:chExt cx="882742" cy="360467"/>
          </a:xfrm>
        </p:grpSpPr>
        <p:sp>
          <p:nvSpPr>
            <p:cNvPr id="72" name="Diamond 7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3" name="Group 72"/>
            <p:cNvGrpSpPr/>
            <p:nvPr/>
          </p:nvGrpSpPr>
          <p:grpSpPr>
            <a:xfrm>
              <a:off x="2149453" y="2780531"/>
              <a:ext cx="882741" cy="360427"/>
              <a:chOff x="1207810" y="1844437"/>
              <a:chExt cx="922615" cy="360427"/>
            </a:xfrm>
          </p:grpSpPr>
          <p:sp>
            <p:nvSpPr>
              <p:cNvPr id="74" name="Rectangle 73"/>
              <p:cNvSpPr/>
              <p:nvPr/>
            </p:nvSpPr>
            <p:spPr>
              <a:xfrm>
                <a:off x="1437669" y="1844824"/>
                <a:ext cx="692756" cy="360040"/>
              </a:xfrm>
              <a:prstGeom prst="rect">
                <a:avLst/>
              </a:prstGeom>
              <a:solidFill>
                <a:schemeClr val="bg1"/>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Biogaz</a:t>
                </a:r>
                <a:endParaRPr lang="fr-FR" sz="800">
                  <a:solidFill>
                    <a:schemeClr val="tx1"/>
                  </a:solidFill>
                </a:endParaRPr>
              </a:p>
            </p:txBody>
          </p:sp>
          <p:sp>
            <p:nvSpPr>
              <p:cNvPr id="75" name="Chord 74"/>
              <p:cNvSpPr/>
              <p:nvPr/>
            </p:nvSpPr>
            <p:spPr>
              <a:xfrm>
                <a:off x="1207810" y="1844437"/>
                <a:ext cx="432049" cy="360000"/>
              </a:xfrm>
              <a:prstGeom prst="chord">
                <a:avLst>
                  <a:gd name="adj1" fmla="val 5243982"/>
                  <a:gd name="adj2" fmla="val 16387372"/>
                </a:avLst>
              </a:prstGeom>
              <a:solidFill>
                <a:srgbClr val="FF1900"/>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76" name="Group 75"/>
          <p:cNvGrpSpPr/>
          <p:nvPr/>
        </p:nvGrpSpPr>
        <p:grpSpPr>
          <a:xfrm>
            <a:off x="920552" y="4860235"/>
            <a:ext cx="882742" cy="360467"/>
            <a:chOff x="2149453" y="2780491"/>
            <a:chExt cx="882742" cy="360467"/>
          </a:xfrm>
        </p:grpSpPr>
        <p:sp>
          <p:nvSpPr>
            <p:cNvPr id="77" name="Diamond 7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8" name="Group 77"/>
            <p:cNvGrpSpPr/>
            <p:nvPr/>
          </p:nvGrpSpPr>
          <p:grpSpPr>
            <a:xfrm>
              <a:off x="2149453" y="2780531"/>
              <a:ext cx="882741" cy="360427"/>
              <a:chOff x="1207810" y="1844437"/>
              <a:chExt cx="922615" cy="360427"/>
            </a:xfrm>
          </p:grpSpPr>
          <p:sp>
            <p:nvSpPr>
              <p:cNvPr id="79" name="Rectangle 78"/>
              <p:cNvSpPr/>
              <p:nvPr/>
            </p:nvSpPr>
            <p:spPr>
              <a:xfrm>
                <a:off x="1437669" y="1844824"/>
                <a:ext cx="692756" cy="360040"/>
              </a:xfrm>
              <a:prstGeom prst="rect">
                <a:avLst/>
              </a:prstGeom>
              <a:solidFill>
                <a:schemeClr val="bg1"/>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Eaux brunes</a:t>
                </a:r>
                <a:endParaRPr lang="fr-FR" sz="800" dirty="0">
                  <a:solidFill>
                    <a:schemeClr val="tx1"/>
                  </a:solidFill>
                </a:endParaRPr>
              </a:p>
            </p:txBody>
          </p:sp>
          <p:sp>
            <p:nvSpPr>
              <p:cNvPr id="80" name="Chord 79"/>
              <p:cNvSpPr/>
              <p:nvPr/>
            </p:nvSpPr>
            <p:spPr>
              <a:xfrm>
                <a:off x="1207810" y="1844437"/>
                <a:ext cx="432049" cy="360000"/>
              </a:xfrm>
              <a:prstGeom prst="chord">
                <a:avLst>
                  <a:gd name="adj1" fmla="val 5243982"/>
                  <a:gd name="adj2" fmla="val 16387372"/>
                </a:avLst>
              </a:prstGeom>
              <a:solidFill>
                <a:srgbClr val="BF8686"/>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81" name="Group 80"/>
          <p:cNvGrpSpPr/>
          <p:nvPr/>
        </p:nvGrpSpPr>
        <p:grpSpPr>
          <a:xfrm>
            <a:off x="920553" y="4357038"/>
            <a:ext cx="882742" cy="360467"/>
            <a:chOff x="2149453" y="2780491"/>
            <a:chExt cx="882742" cy="360467"/>
          </a:xfrm>
        </p:grpSpPr>
        <p:sp>
          <p:nvSpPr>
            <p:cNvPr id="82" name="Diamond 8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3" name="Group 82"/>
            <p:cNvGrpSpPr/>
            <p:nvPr/>
          </p:nvGrpSpPr>
          <p:grpSpPr>
            <a:xfrm>
              <a:off x="2149453" y="2780531"/>
              <a:ext cx="882741" cy="360427"/>
              <a:chOff x="1207810" y="1844437"/>
              <a:chExt cx="922615" cy="360427"/>
            </a:xfrm>
          </p:grpSpPr>
          <p:sp>
            <p:nvSpPr>
              <p:cNvPr id="84" name="Rectangle 83"/>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Eaux noires</a:t>
                </a:r>
                <a:endParaRPr lang="fr-FR" sz="800" dirty="0">
                  <a:solidFill>
                    <a:schemeClr val="tx1"/>
                  </a:solidFill>
                </a:endParaRPr>
              </a:p>
            </p:txBody>
          </p:sp>
          <p:sp>
            <p:nvSpPr>
              <p:cNvPr id="85" name="Chord 84"/>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86" name="Group 85"/>
          <p:cNvGrpSpPr/>
          <p:nvPr/>
        </p:nvGrpSpPr>
        <p:grpSpPr>
          <a:xfrm>
            <a:off x="921297" y="2843723"/>
            <a:ext cx="882742" cy="360467"/>
            <a:chOff x="2149453" y="2780491"/>
            <a:chExt cx="882742" cy="360467"/>
          </a:xfrm>
        </p:grpSpPr>
        <p:sp>
          <p:nvSpPr>
            <p:cNvPr id="87" name="Diamond 8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8" name="Group 87"/>
            <p:cNvGrpSpPr/>
            <p:nvPr/>
          </p:nvGrpSpPr>
          <p:grpSpPr>
            <a:xfrm>
              <a:off x="2149453" y="2780531"/>
              <a:ext cx="882741" cy="360427"/>
              <a:chOff x="1207810" y="1844437"/>
              <a:chExt cx="922615" cy="360427"/>
            </a:xfrm>
          </p:grpSpPr>
          <p:sp>
            <p:nvSpPr>
              <p:cNvPr id="89" name="Rectangle 88"/>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Eau de nettoyage anal</a:t>
                </a:r>
                <a:endParaRPr lang="fr-FR" sz="800">
                  <a:solidFill>
                    <a:schemeClr val="tx1"/>
                  </a:solidFill>
                </a:endParaRPr>
              </a:p>
            </p:txBody>
          </p:sp>
          <p:sp>
            <p:nvSpPr>
              <p:cNvPr id="90" name="Chord 89"/>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91" name="Group 90"/>
          <p:cNvGrpSpPr/>
          <p:nvPr/>
        </p:nvGrpSpPr>
        <p:grpSpPr>
          <a:xfrm>
            <a:off x="922039" y="5378608"/>
            <a:ext cx="882742" cy="360467"/>
            <a:chOff x="2149453" y="2780491"/>
            <a:chExt cx="882742" cy="360467"/>
          </a:xfrm>
        </p:grpSpPr>
        <p:sp>
          <p:nvSpPr>
            <p:cNvPr id="92" name="Diamond 9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3" name="Group 92"/>
            <p:cNvGrpSpPr/>
            <p:nvPr/>
          </p:nvGrpSpPr>
          <p:grpSpPr>
            <a:xfrm>
              <a:off x="2149453" y="2780531"/>
              <a:ext cx="882741" cy="360427"/>
              <a:chOff x="1207810" y="1844437"/>
              <a:chExt cx="922615" cy="360427"/>
            </a:xfrm>
          </p:grpSpPr>
          <p:sp>
            <p:nvSpPr>
              <p:cNvPr id="94" name="Rectangle 93"/>
              <p:cNvSpPr/>
              <p:nvPr/>
            </p:nvSpPr>
            <p:spPr>
              <a:xfrm>
                <a:off x="1437669" y="1844824"/>
                <a:ext cx="692756" cy="360040"/>
              </a:xfrm>
              <a:prstGeom prst="rect">
                <a:avLst/>
              </a:prstGeom>
              <a:solidFill>
                <a:schemeClr val="bg1"/>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Compost</a:t>
                </a:r>
                <a:endParaRPr lang="fr-FR" sz="800" dirty="0">
                  <a:solidFill>
                    <a:schemeClr val="tx1"/>
                  </a:solidFill>
                </a:endParaRPr>
              </a:p>
            </p:txBody>
          </p:sp>
          <p:sp>
            <p:nvSpPr>
              <p:cNvPr id="95" name="Chord 94"/>
              <p:cNvSpPr/>
              <p:nvPr/>
            </p:nvSpPr>
            <p:spPr>
              <a:xfrm>
                <a:off x="1207810" y="1844437"/>
                <a:ext cx="432049" cy="360000"/>
              </a:xfrm>
              <a:prstGeom prst="chord">
                <a:avLst>
                  <a:gd name="adj1" fmla="val 5243982"/>
                  <a:gd name="adj2" fmla="val 16387372"/>
                </a:avLst>
              </a:prstGeom>
              <a:solidFill>
                <a:srgbClr val="336633"/>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96" name="Group 95"/>
          <p:cNvGrpSpPr/>
          <p:nvPr/>
        </p:nvGrpSpPr>
        <p:grpSpPr>
          <a:xfrm>
            <a:off x="922781" y="5876845"/>
            <a:ext cx="882742" cy="360467"/>
            <a:chOff x="2149453" y="2780491"/>
            <a:chExt cx="882742" cy="360467"/>
          </a:xfrm>
        </p:grpSpPr>
        <p:sp>
          <p:nvSpPr>
            <p:cNvPr id="97" name="Diamond 9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8" name="Group 97"/>
            <p:cNvGrpSpPr/>
            <p:nvPr/>
          </p:nvGrpSpPr>
          <p:grpSpPr>
            <a:xfrm>
              <a:off x="2149453" y="2780531"/>
              <a:ext cx="882741" cy="360427"/>
              <a:chOff x="1207810" y="1844437"/>
              <a:chExt cx="922615" cy="360427"/>
            </a:xfrm>
          </p:grpSpPr>
          <p:sp>
            <p:nvSpPr>
              <p:cNvPr id="99" name="Rectangle 98"/>
              <p:cNvSpPr/>
              <p:nvPr/>
            </p:nvSpPr>
            <p:spPr>
              <a:xfrm>
                <a:off x="1437669" y="1844824"/>
                <a:ext cx="692756" cy="360040"/>
              </a:xfrm>
              <a:prstGeom prst="rect">
                <a:avLst/>
              </a:prstGeom>
              <a:solidFill>
                <a:schemeClr val="bg1"/>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Fèces déshydratées</a:t>
                </a:r>
                <a:endParaRPr lang="fr-FR" sz="800" dirty="0">
                  <a:solidFill>
                    <a:schemeClr val="tx1"/>
                  </a:solidFill>
                </a:endParaRPr>
              </a:p>
            </p:txBody>
          </p:sp>
          <p:sp>
            <p:nvSpPr>
              <p:cNvPr id="100" name="Chord 99"/>
              <p:cNvSpPr/>
              <p:nvPr/>
            </p:nvSpPr>
            <p:spPr>
              <a:xfrm>
                <a:off x="1207810" y="1844437"/>
                <a:ext cx="432049" cy="360000"/>
              </a:xfrm>
              <a:prstGeom prst="chord">
                <a:avLst>
                  <a:gd name="adj1" fmla="val 5243982"/>
                  <a:gd name="adj2" fmla="val 16387372"/>
                </a:avLst>
              </a:prstGeom>
              <a:solidFill>
                <a:srgbClr val="731700"/>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11" name="Group 110"/>
          <p:cNvGrpSpPr/>
          <p:nvPr/>
        </p:nvGrpSpPr>
        <p:grpSpPr>
          <a:xfrm>
            <a:off x="2603878" y="4862370"/>
            <a:ext cx="882742" cy="360467"/>
            <a:chOff x="2149453" y="2780491"/>
            <a:chExt cx="882742" cy="360467"/>
          </a:xfrm>
        </p:grpSpPr>
        <p:sp>
          <p:nvSpPr>
            <p:cNvPr id="112" name="Diamond 11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3" name="Group 112"/>
            <p:cNvGrpSpPr/>
            <p:nvPr/>
          </p:nvGrpSpPr>
          <p:grpSpPr>
            <a:xfrm>
              <a:off x="2149453" y="2780531"/>
              <a:ext cx="882741" cy="360427"/>
              <a:chOff x="1207810" y="1844437"/>
              <a:chExt cx="922615" cy="360427"/>
            </a:xfrm>
          </p:grpSpPr>
          <p:sp>
            <p:nvSpPr>
              <p:cNvPr id="114" name="Rectangle 113"/>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Eau de chasse</a:t>
                </a:r>
                <a:endParaRPr lang="fr-FR" sz="800" dirty="0">
                  <a:solidFill>
                    <a:schemeClr val="tx1"/>
                  </a:solidFill>
                </a:endParaRPr>
              </a:p>
            </p:txBody>
          </p:sp>
          <p:sp>
            <p:nvSpPr>
              <p:cNvPr id="115" name="Chord 114"/>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16" name="Group 115"/>
          <p:cNvGrpSpPr/>
          <p:nvPr/>
        </p:nvGrpSpPr>
        <p:grpSpPr>
          <a:xfrm>
            <a:off x="2603878" y="4357465"/>
            <a:ext cx="882742" cy="360467"/>
            <a:chOff x="2149453" y="2780491"/>
            <a:chExt cx="882742" cy="360467"/>
          </a:xfrm>
        </p:grpSpPr>
        <p:sp>
          <p:nvSpPr>
            <p:cNvPr id="117" name="Diamond 11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8" name="Group 117"/>
            <p:cNvGrpSpPr/>
            <p:nvPr/>
          </p:nvGrpSpPr>
          <p:grpSpPr>
            <a:xfrm>
              <a:off x="2149453" y="2780531"/>
              <a:ext cx="882741" cy="360427"/>
              <a:chOff x="1207810" y="1844437"/>
              <a:chExt cx="922615" cy="360427"/>
            </a:xfrm>
          </p:grpSpPr>
          <p:sp>
            <p:nvSpPr>
              <p:cNvPr id="119" name="Rectangle 118"/>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Fèces</a:t>
                </a:r>
                <a:endParaRPr lang="fr-FR" sz="800" dirty="0">
                  <a:solidFill>
                    <a:schemeClr val="tx1"/>
                  </a:solidFill>
                </a:endParaRPr>
              </a:p>
            </p:txBody>
          </p:sp>
          <p:sp>
            <p:nvSpPr>
              <p:cNvPr id="120" name="Chord 119"/>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26" name="Group 125"/>
          <p:cNvGrpSpPr/>
          <p:nvPr/>
        </p:nvGrpSpPr>
        <p:grpSpPr>
          <a:xfrm>
            <a:off x="2603134" y="5372414"/>
            <a:ext cx="882742" cy="360467"/>
            <a:chOff x="2149453" y="2780491"/>
            <a:chExt cx="882742" cy="360467"/>
          </a:xfrm>
        </p:grpSpPr>
        <p:sp>
          <p:nvSpPr>
            <p:cNvPr id="127" name="Diamond 12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8" name="Group 127"/>
            <p:cNvGrpSpPr/>
            <p:nvPr/>
          </p:nvGrpSpPr>
          <p:grpSpPr>
            <a:xfrm>
              <a:off x="2149453" y="2780531"/>
              <a:ext cx="882741" cy="360427"/>
              <a:chOff x="1207810" y="1844437"/>
              <a:chExt cx="922615" cy="360427"/>
            </a:xfrm>
          </p:grpSpPr>
          <p:sp>
            <p:nvSpPr>
              <p:cNvPr id="129" name="Rectangle 128"/>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Eaux grises</a:t>
                </a:r>
                <a:endParaRPr lang="fr-FR" sz="800" dirty="0">
                  <a:solidFill>
                    <a:schemeClr val="tx1"/>
                  </a:solidFill>
                </a:endParaRPr>
              </a:p>
            </p:txBody>
          </p:sp>
          <p:sp>
            <p:nvSpPr>
              <p:cNvPr id="130" name="Chord 129"/>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31" name="Group 130"/>
          <p:cNvGrpSpPr/>
          <p:nvPr/>
        </p:nvGrpSpPr>
        <p:grpSpPr>
          <a:xfrm>
            <a:off x="2604620" y="5868486"/>
            <a:ext cx="882742" cy="360467"/>
            <a:chOff x="2149453" y="2780491"/>
            <a:chExt cx="882742" cy="360467"/>
          </a:xfrm>
        </p:grpSpPr>
        <p:sp>
          <p:nvSpPr>
            <p:cNvPr id="132" name="Diamond 13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3" name="Group 132"/>
            <p:cNvGrpSpPr/>
            <p:nvPr/>
          </p:nvGrpSpPr>
          <p:grpSpPr>
            <a:xfrm>
              <a:off x="2149453" y="2780531"/>
              <a:ext cx="882741" cy="360427"/>
              <a:chOff x="1207810" y="1844437"/>
              <a:chExt cx="922615" cy="360427"/>
            </a:xfrm>
          </p:grpSpPr>
          <p:sp>
            <p:nvSpPr>
              <p:cNvPr id="134" name="Rectangle 133"/>
              <p:cNvSpPr/>
              <p:nvPr/>
            </p:nvSpPr>
            <p:spPr>
              <a:xfrm>
                <a:off x="1437669" y="1844824"/>
                <a:ext cx="692756" cy="360040"/>
              </a:xfrm>
              <a:prstGeom prst="rect">
                <a:avLst/>
              </a:prstGeom>
              <a:solidFill>
                <a:schemeClr val="bg1"/>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Matières organiques</a:t>
                </a:r>
                <a:endParaRPr lang="fr-FR" sz="800" dirty="0">
                  <a:solidFill>
                    <a:schemeClr val="tx1"/>
                  </a:solidFill>
                </a:endParaRPr>
              </a:p>
            </p:txBody>
          </p:sp>
          <p:sp>
            <p:nvSpPr>
              <p:cNvPr id="135" name="Chord 134"/>
              <p:cNvSpPr/>
              <p:nvPr/>
            </p:nvSpPr>
            <p:spPr>
              <a:xfrm>
                <a:off x="1207810" y="1844437"/>
                <a:ext cx="432049" cy="360000"/>
              </a:xfrm>
              <a:prstGeom prst="chord">
                <a:avLst>
                  <a:gd name="adj1" fmla="val 5243982"/>
                  <a:gd name="adj2" fmla="val 16387372"/>
                </a:avLst>
              </a:prstGeom>
              <a:solidFill>
                <a:srgbClr val="37BD13"/>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36" name="Group 135"/>
          <p:cNvGrpSpPr/>
          <p:nvPr/>
        </p:nvGrpSpPr>
        <p:grpSpPr>
          <a:xfrm>
            <a:off x="2603877" y="3852292"/>
            <a:ext cx="882742" cy="360467"/>
            <a:chOff x="2149453" y="2780491"/>
            <a:chExt cx="882742" cy="360467"/>
          </a:xfrm>
        </p:grpSpPr>
        <p:sp>
          <p:nvSpPr>
            <p:cNvPr id="143" name="Diamond 14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4" name="Group 143"/>
            <p:cNvGrpSpPr/>
            <p:nvPr/>
          </p:nvGrpSpPr>
          <p:grpSpPr>
            <a:xfrm>
              <a:off x="2149453" y="2780531"/>
              <a:ext cx="882741" cy="360427"/>
              <a:chOff x="1207810" y="1844437"/>
              <a:chExt cx="922615" cy="360427"/>
            </a:xfrm>
          </p:grpSpPr>
          <p:sp>
            <p:nvSpPr>
              <p:cNvPr id="145" name="Rectangle 144"/>
              <p:cNvSpPr/>
              <p:nvPr/>
            </p:nvSpPr>
            <p:spPr>
              <a:xfrm>
                <a:off x="1437669" y="1844824"/>
                <a:ext cx="692756" cy="360040"/>
              </a:xfrm>
              <a:prstGeom prst="rect">
                <a:avLst/>
              </a:prstGeom>
              <a:solidFill>
                <a:schemeClr val="bg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Excréments</a:t>
                </a:r>
                <a:endParaRPr lang="fr-FR" sz="800" dirty="0">
                  <a:solidFill>
                    <a:schemeClr val="tx1"/>
                  </a:solidFill>
                </a:endParaRPr>
              </a:p>
            </p:txBody>
          </p:sp>
          <p:sp>
            <p:nvSpPr>
              <p:cNvPr id="146" name="Chord 145"/>
              <p:cNvSpPr/>
              <p:nvPr/>
            </p:nvSpPr>
            <p:spPr>
              <a:xfrm>
                <a:off x="1207810" y="1844437"/>
                <a:ext cx="432049" cy="360000"/>
              </a:xfrm>
              <a:prstGeom prst="chord">
                <a:avLst>
                  <a:gd name="adj1" fmla="val 5243982"/>
                  <a:gd name="adj2" fmla="val 16387372"/>
                </a:avLst>
              </a:prstGeom>
              <a:solidFill>
                <a:srgbClr val="C36C2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7" name="Group 146"/>
          <p:cNvGrpSpPr/>
          <p:nvPr/>
        </p:nvGrpSpPr>
        <p:grpSpPr>
          <a:xfrm>
            <a:off x="4357548" y="3348673"/>
            <a:ext cx="882742" cy="360467"/>
            <a:chOff x="2149453" y="2780491"/>
            <a:chExt cx="882742" cy="360467"/>
          </a:xfrm>
        </p:grpSpPr>
        <p:sp>
          <p:nvSpPr>
            <p:cNvPr id="149" name="Diamond 14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50" name="Group 149"/>
            <p:cNvGrpSpPr/>
            <p:nvPr/>
          </p:nvGrpSpPr>
          <p:grpSpPr>
            <a:xfrm>
              <a:off x="2149453" y="2780531"/>
              <a:ext cx="882741" cy="360427"/>
              <a:chOff x="1207810" y="1844437"/>
              <a:chExt cx="922615" cy="360427"/>
            </a:xfrm>
          </p:grpSpPr>
          <p:sp>
            <p:nvSpPr>
              <p:cNvPr id="157" name="Rectangle 156"/>
              <p:cNvSpPr/>
              <p:nvPr/>
            </p:nvSpPr>
            <p:spPr>
              <a:xfrm>
                <a:off x="1437669" y="1844824"/>
                <a:ext cx="692756" cy="360040"/>
              </a:xfrm>
              <a:prstGeom prst="rect">
                <a:avLst/>
              </a:prstGeom>
              <a:solidFill>
                <a:schemeClr val="bg1"/>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Produits de prétraitement</a:t>
                </a:r>
                <a:endParaRPr lang="fr-FR" sz="800" dirty="0">
                  <a:solidFill>
                    <a:schemeClr val="tx1"/>
                  </a:solidFill>
                </a:endParaRPr>
              </a:p>
            </p:txBody>
          </p:sp>
          <p:sp>
            <p:nvSpPr>
              <p:cNvPr id="158" name="Chord 157"/>
              <p:cNvSpPr/>
              <p:nvPr/>
            </p:nvSpPr>
            <p:spPr>
              <a:xfrm>
                <a:off x="1207810" y="1844437"/>
                <a:ext cx="432049" cy="360000"/>
              </a:xfrm>
              <a:prstGeom prst="chord">
                <a:avLst>
                  <a:gd name="adj1" fmla="val 5243982"/>
                  <a:gd name="adj2" fmla="val 16387372"/>
                </a:avLst>
              </a:prstGeom>
              <a:solidFill>
                <a:srgbClr val="7030A0"/>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9" name="Group 158"/>
          <p:cNvGrpSpPr/>
          <p:nvPr/>
        </p:nvGrpSpPr>
        <p:grpSpPr>
          <a:xfrm>
            <a:off x="4358290" y="4862797"/>
            <a:ext cx="882742" cy="360467"/>
            <a:chOff x="2149453" y="2780491"/>
            <a:chExt cx="882742" cy="360467"/>
          </a:xfrm>
        </p:grpSpPr>
        <p:sp>
          <p:nvSpPr>
            <p:cNvPr id="160" name="Diamond 15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1" name="Group 160"/>
            <p:cNvGrpSpPr/>
            <p:nvPr/>
          </p:nvGrpSpPr>
          <p:grpSpPr>
            <a:xfrm>
              <a:off x="2149453" y="2780531"/>
              <a:ext cx="882741" cy="360427"/>
              <a:chOff x="1207810" y="1844437"/>
              <a:chExt cx="922615" cy="360427"/>
            </a:xfrm>
          </p:grpSpPr>
          <p:sp>
            <p:nvSpPr>
              <p:cNvPr id="162" name="Rectangle 161"/>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Eaux pluviales</a:t>
                </a:r>
                <a:endParaRPr lang="fr-FR" sz="800" dirty="0">
                  <a:solidFill>
                    <a:schemeClr val="tx1"/>
                  </a:solidFill>
                </a:endParaRPr>
              </a:p>
            </p:txBody>
          </p:sp>
          <p:sp>
            <p:nvSpPr>
              <p:cNvPr id="163" name="Chord 162"/>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64" name="Group 163"/>
          <p:cNvGrpSpPr/>
          <p:nvPr/>
        </p:nvGrpSpPr>
        <p:grpSpPr>
          <a:xfrm>
            <a:off x="4357548" y="4357465"/>
            <a:ext cx="882742" cy="360467"/>
            <a:chOff x="2149453" y="2780491"/>
            <a:chExt cx="882742" cy="360467"/>
          </a:xfrm>
        </p:grpSpPr>
        <p:sp>
          <p:nvSpPr>
            <p:cNvPr id="165" name="Diamond 16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6" name="Group 165"/>
            <p:cNvGrpSpPr/>
            <p:nvPr/>
          </p:nvGrpSpPr>
          <p:grpSpPr>
            <a:xfrm>
              <a:off x="2149453" y="2780531"/>
              <a:ext cx="882741" cy="360427"/>
              <a:chOff x="1207810" y="1844437"/>
              <a:chExt cx="922615" cy="360427"/>
            </a:xfrm>
          </p:grpSpPr>
          <p:sp>
            <p:nvSpPr>
              <p:cNvPr id="167" name="Rectangle 166"/>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Urine stockée</a:t>
                </a:r>
                <a:endParaRPr lang="fr-FR" sz="800" dirty="0">
                  <a:solidFill>
                    <a:schemeClr val="tx1"/>
                  </a:solidFill>
                </a:endParaRPr>
              </a:p>
            </p:txBody>
          </p:sp>
          <p:sp>
            <p:nvSpPr>
              <p:cNvPr id="168" name="Chord 167"/>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69" name="Group 168"/>
          <p:cNvGrpSpPr/>
          <p:nvPr/>
        </p:nvGrpSpPr>
        <p:grpSpPr>
          <a:xfrm>
            <a:off x="4357548" y="2845858"/>
            <a:ext cx="882742" cy="360467"/>
            <a:chOff x="2149453" y="2780491"/>
            <a:chExt cx="882742" cy="360467"/>
          </a:xfrm>
        </p:grpSpPr>
        <p:sp>
          <p:nvSpPr>
            <p:cNvPr id="170" name="Diamond 16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1" name="Group 170"/>
            <p:cNvGrpSpPr/>
            <p:nvPr/>
          </p:nvGrpSpPr>
          <p:grpSpPr>
            <a:xfrm>
              <a:off x="2149453" y="2780531"/>
              <a:ext cx="882741" cy="360427"/>
              <a:chOff x="1207810" y="1844437"/>
              <a:chExt cx="922615" cy="360427"/>
            </a:xfrm>
          </p:grpSpPr>
          <p:sp>
            <p:nvSpPr>
              <p:cNvPr id="172" name="Rectangle 171"/>
              <p:cNvSpPr/>
              <p:nvPr/>
            </p:nvSpPr>
            <p:spPr>
              <a:xfrm>
                <a:off x="1437669" y="1844824"/>
                <a:ext cx="692756" cy="360040"/>
              </a:xfrm>
              <a:prstGeom prst="rect">
                <a:avLst/>
              </a:prstGeom>
              <a:solidFill>
                <a:schemeClr val="bg1"/>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Humus</a:t>
                </a:r>
                <a:endParaRPr lang="fr-FR" sz="800" dirty="0">
                  <a:solidFill>
                    <a:schemeClr val="tx1"/>
                  </a:solidFill>
                </a:endParaRPr>
              </a:p>
            </p:txBody>
          </p:sp>
          <p:sp>
            <p:nvSpPr>
              <p:cNvPr id="173" name="Chord 172"/>
              <p:cNvSpPr/>
              <p:nvPr/>
            </p:nvSpPr>
            <p:spPr>
              <a:xfrm>
                <a:off x="1207810" y="1844437"/>
                <a:ext cx="432049" cy="360000"/>
              </a:xfrm>
              <a:prstGeom prst="chord">
                <a:avLst>
                  <a:gd name="adj1" fmla="val 5243982"/>
                  <a:gd name="adj2" fmla="val 16387372"/>
                </a:avLst>
              </a:prstGeom>
              <a:solidFill>
                <a:srgbClr val="738639"/>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74" name="Group 173"/>
          <p:cNvGrpSpPr/>
          <p:nvPr/>
        </p:nvGrpSpPr>
        <p:grpSpPr>
          <a:xfrm>
            <a:off x="4357546" y="5372841"/>
            <a:ext cx="882742" cy="360467"/>
            <a:chOff x="2149453" y="2780491"/>
            <a:chExt cx="882742" cy="360467"/>
          </a:xfrm>
        </p:grpSpPr>
        <p:sp>
          <p:nvSpPr>
            <p:cNvPr id="175" name="Diamond 17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6" name="Group 175"/>
            <p:cNvGrpSpPr/>
            <p:nvPr/>
          </p:nvGrpSpPr>
          <p:grpSpPr>
            <a:xfrm>
              <a:off x="2149453" y="2780531"/>
              <a:ext cx="882741" cy="360427"/>
              <a:chOff x="1207810" y="1844437"/>
              <a:chExt cx="922615" cy="360427"/>
            </a:xfrm>
          </p:grpSpPr>
          <p:sp>
            <p:nvSpPr>
              <p:cNvPr id="177" name="Rectangle 176"/>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Urine</a:t>
                </a:r>
                <a:endParaRPr lang="fr-FR" sz="800">
                  <a:solidFill>
                    <a:schemeClr val="tx1"/>
                  </a:solidFill>
                </a:endParaRPr>
              </a:p>
            </p:txBody>
          </p:sp>
          <p:sp>
            <p:nvSpPr>
              <p:cNvPr id="178" name="Chord 177"/>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84" name="Group 183"/>
          <p:cNvGrpSpPr/>
          <p:nvPr/>
        </p:nvGrpSpPr>
        <p:grpSpPr>
          <a:xfrm>
            <a:off x="4357548" y="3852719"/>
            <a:ext cx="882742" cy="360467"/>
            <a:chOff x="2149453" y="2780491"/>
            <a:chExt cx="882742" cy="360467"/>
          </a:xfrm>
        </p:grpSpPr>
        <p:sp>
          <p:nvSpPr>
            <p:cNvPr id="185" name="Diamond 18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6" name="Group 185"/>
            <p:cNvGrpSpPr/>
            <p:nvPr/>
          </p:nvGrpSpPr>
          <p:grpSpPr>
            <a:xfrm>
              <a:off x="2149453" y="2780531"/>
              <a:ext cx="882741" cy="360427"/>
              <a:chOff x="1207810" y="1844437"/>
              <a:chExt cx="922615" cy="360427"/>
            </a:xfrm>
          </p:grpSpPr>
          <p:sp>
            <p:nvSpPr>
              <p:cNvPr id="187" name="Rectangle 186"/>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Boues</a:t>
                </a:r>
                <a:endParaRPr lang="fr-FR" sz="800" dirty="0">
                  <a:solidFill>
                    <a:schemeClr val="tx1"/>
                  </a:solidFill>
                </a:endParaRPr>
              </a:p>
            </p:txBody>
          </p:sp>
          <p:sp>
            <p:nvSpPr>
              <p:cNvPr id="188" name="Chord 187"/>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37" name="Content Placeholder 3"/>
          <p:cNvSpPr txBox="1">
            <a:spLocks/>
          </p:cNvSpPr>
          <p:nvPr/>
        </p:nvSpPr>
        <p:spPr>
          <a:xfrm>
            <a:off x="496237" y="1277907"/>
            <a:ext cx="8915400" cy="998966"/>
          </a:xfrm>
          <a:prstGeom prst="rect">
            <a:avLst/>
          </a:prstGeom>
          <a:solidFill>
            <a:srgbClr val="FFFFFF"/>
          </a:solidFill>
          <a:ln>
            <a:noFill/>
          </a:ln>
        </p:spPr>
        <p:txBody>
          <a:bodyPr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Arial" panose="020B0604020202020204" pitchFamily="34" charset="0"/>
                <a:ea typeface="Ebrima" panose="02000000000000000000" pitchFamily="2" charset="0"/>
                <a:cs typeface="Arial" panose="020B0604020202020204" pitchFamily="34" charset="0"/>
              </a:rPr>
              <a:t>Il est nécessaire, pour concevoir un système d’assainissement robuste, de définir tous les produits qui entrent (produits entrants) et sortent (produits sortants) de chaque technologie sélectionnée.</a:t>
            </a:r>
            <a:endParaRPr lang="fr-FR" sz="2000" dirty="0">
              <a:latin typeface="Arial" panose="020B0604020202020204" pitchFamily="34" charset="0"/>
              <a:ea typeface="Ebrima" panose="02000000000000000000" pitchFamily="2" charset="0"/>
              <a:cs typeface="Arial" panose="020B0604020202020204" pitchFamily="34" charset="0"/>
            </a:endParaRPr>
          </a:p>
        </p:txBody>
      </p:sp>
      <p:sp>
        <p:nvSpPr>
          <p:cNvPr id="121" name="Title 1"/>
          <p:cNvSpPr>
            <a:spLocks noGrp="1"/>
          </p:cNvSpPr>
          <p:nvPr>
            <p:ph type="title"/>
          </p:nvPr>
        </p:nvSpPr>
        <p:spPr>
          <a:xfrm>
            <a:off x="495300" y="274638"/>
            <a:ext cx="8915400" cy="634082"/>
          </a:xfrm>
          <a:ln>
            <a:noFill/>
          </a:ln>
        </p:spPr>
        <p:txBody>
          <a:bodyPr tIns="0" bIns="36000">
            <a:normAutofit/>
          </a:bodyPr>
          <a:lstStyle/>
          <a:p>
            <a:pPr marL="88900"/>
            <a:r>
              <a:rPr lang="fr-FR" sz="2900" dirty="0" smtClean="0"/>
              <a:t>Produits</a:t>
            </a:r>
            <a:endParaRPr lang="fr-FR" sz="2900" dirty="0"/>
          </a:p>
        </p:txBody>
      </p:sp>
      <p:cxnSp>
        <p:nvCxnSpPr>
          <p:cNvPr id="138" name="Straight Connector 137"/>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105128" y="4145598"/>
            <a:ext cx="3168352" cy="1233439"/>
            <a:chOff x="6105128" y="4185228"/>
            <a:chExt cx="3168738" cy="1296144"/>
          </a:xfrm>
        </p:grpSpPr>
        <p:sp>
          <p:nvSpPr>
            <p:cNvPr id="7" name="Flowchart: Process 6"/>
            <p:cNvSpPr/>
            <p:nvPr/>
          </p:nvSpPr>
          <p:spPr>
            <a:xfrm>
              <a:off x="6105128" y="4185228"/>
              <a:ext cx="3168738" cy="1296144"/>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lgn="just"/>
              <a:r>
                <a:rPr lang="fr-FR" sz="1600" dirty="0" smtClean="0">
                  <a:solidFill>
                    <a:srgbClr val="122B4A"/>
                  </a:solidFill>
                  <a:latin typeface="Arial" pitchFamily="34" charset="0"/>
                  <a:cs typeface="Arial" pitchFamily="34" charset="0"/>
                </a:rPr>
                <a:t>Copiez / collez les produits dans les colonnes produits entrants / sortants de votre modèle.</a:t>
              </a:r>
              <a:endParaRPr lang="fr-FR" sz="1600" dirty="0">
                <a:solidFill>
                  <a:srgbClr val="122B4A"/>
                </a:solidFill>
                <a:latin typeface="Arial" pitchFamily="34" charset="0"/>
                <a:cs typeface="Arial" pitchFamily="34" charset="0"/>
              </a:endParaRPr>
            </a:p>
          </p:txBody>
        </p:sp>
        <p:sp>
          <p:nvSpPr>
            <p:cNvPr id="8" name="TextBox 7"/>
            <p:cNvSpPr txBox="1"/>
            <p:nvPr/>
          </p:nvSpPr>
          <p:spPr>
            <a:xfrm>
              <a:off x="6194778" y="4287680"/>
              <a:ext cx="450764" cy="430888"/>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Tree>
    <p:extLst>
      <p:ext uri="{BB962C8B-B14F-4D97-AF65-F5344CB8AC3E}">
        <p14:creationId xmlns:p14="http://schemas.microsoft.com/office/powerpoint/2010/main" val="934813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7"/>
          <p:cNvGrpSpPr/>
          <p:nvPr/>
        </p:nvGrpSpPr>
        <p:grpSpPr>
          <a:xfrm>
            <a:off x="5209839" y="3587122"/>
            <a:ext cx="104869" cy="1659079"/>
            <a:chOff x="5318404" y="3655089"/>
            <a:chExt cx="180025" cy="1659079"/>
          </a:xfrm>
        </p:grpSpPr>
        <p:sp>
          <p:nvSpPr>
            <p:cNvPr id="689" name="Rectangle 688"/>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6" name="Group 689"/>
            <p:cNvGrpSpPr/>
            <p:nvPr/>
          </p:nvGrpSpPr>
          <p:grpSpPr>
            <a:xfrm rot="16200000">
              <a:off x="4581465" y="4392029"/>
              <a:ext cx="1653903" cy="180024"/>
              <a:chOff x="1234157" y="1484784"/>
              <a:chExt cx="896268" cy="360040"/>
            </a:xfrm>
          </p:grpSpPr>
          <p:sp>
            <p:nvSpPr>
              <p:cNvPr id="691" name="Rectangle 69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PRE</a:t>
                </a:r>
                <a:endParaRPr lang="fr-FR" sz="800"/>
              </a:p>
            </p:txBody>
          </p:sp>
          <p:sp>
            <p:nvSpPr>
              <p:cNvPr id="692" name="Rectangle 691"/>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Prétraitements</a:t>
                </a:r>
                <a:endParaRPr lang="fr-FR" sz="800" dirty="0">
                  <a:solidFill>
                    <a:schemeClr val="tx1"/>
                  </a:solidFill>
                </a:endParaRPr>
              </a:p>
            </p:txBody>
          </p:sp>
        </p:grpSp>
      </p:grpSp>
      <p:grpSp>
        <p:nvGrpSpPr>
          <p:cNvPr id="7" name="Group 692"/>
          <p:cNvGrpSpPr/>
          <p:nvPr/>
        </p:nvGrpSpPr>
        <p:grpSpPr>
          <a:xfrm>
            <a:off x="5425864" y="3587122"/>
            <a:ext cx="104868" cy="1659079"/>
            <a:chOff x="5634824" y="3660265"/>
            <a:chExt cx="180024" cy="1659079"/>
          </a:xfrm>
        </p:grpSpPr>
        <p:sp>
          <p:nvSpPr>
            <p:cNvPr id="694" name="Rectangle 693"/>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 name="Group 694"/>
            <p:cNvGrpSpPr/>
            <p:nvPr/>
          </p:nvGrpSpPr>
          <p:grpSpPr>
            <a:xfrm rot="16200000">
              <a:off x="4897885" y="4397205"/>
              <a:ext cx="1653903" cy="180023"/>
              <a:chOff x="1234157" y="1484784"/>
              <a:chExt cx="896268" cy="360040"/>
            </a:xfrm>
          </p:grpSpPr>
          <p:sp>
            <p:nvSpPr>
              <p:cNvPr id="696" name="Rectangle 69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POST</a:t>
                </a:r>
                <a:endParaRPr lang="fr-FR" sz="800"/>
              </a:p>
            </p:txBody>
          </p:sp>
          <p:sp>
            <p:nvSpPr>
              <p:cNvPr id="697" name="Rectangle 696"/>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Filtration / Désinfection</a:t>
                </a:r>
                <a:endParaRPr lang="fr-FR" sz="800" dirty="0">
                  <a:solidFill>
                    <a:schemeClr val="tx1"/>
                  </a:solidFill>
                </a:endParaRPr>
              </a:p>
            </p:txBody>
          </p:sp>
        </p:grpSp>
      </p:grpSp>
      <p:grpSp>
        <p:nvGrpSpPr>
          <p:cNvPr id="9" name="Group 13"/>
          <p:cNvGrpSpPr/>
          <p:nvPr/>
        </p:nvGrpSpPr>
        <p:grpSpPr>
          <a:xfrm>
            <a:off x="2789220" y="2209348"/>
            <a:ext cx="896267" cy="365418"/>
            <a:chOff x="3003576" y="2279114"/>
            <a:chExt cx="896267" cy="365418"/>
          </a:xfrm>
        </p:grpSpPr>
        <p:sp>
          <p:nvSpPr>
            <p:cNvPr id="453" name="Rectangle 452"/>
            <p:cNvSpPr/>
            <p:nvPr/>
          </p:nvSpPr>
          <p:spPr>
            <a:xfrm>
              <a:off x="3003577" y="2284492"/>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10" name="Group 453"/>
            <p:cNvGrpSpPr/>
            <p:nvPr/>
          </p:nvGrpSpPr>
          <p:grpSpPr>
            <a:xfrm>
              <a:off x="3003576" y="2279114"/>
              <a:ext cx="896267" cy="360040"/>
              <a:chOff x="1234157" y="1484784"/>
              <a:chExt cx="896267" cy="360040"/>
            </a:xfrm>
          </p:grpSpPr>
          <p:sp>
            <p:nvSpPr>
              <p:cNvPr id="455" name="Rectangle 45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solidFill>
                      <a:schemeClr val="tx1"/>
                    </a:solidFill>
                  </a:rPr>
                  <a:t>C.3</a:t>
                </a:r>
                <a:endParaRPr lang="fr-FR" sz="800">
                  <a:solidFill>
                    <a:schemeClr val="tx1"/>
                  </a:solidFill>
                </a:endParaRPr>
              </a:p>
            </p:txBody>
          </p:sp>
          <p:sp>
            <p:nvSpPr>
              <p:cNvPr id="456" name="Rectangle 45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Vidange et transport motorisés</a:t>
                </a:r>
                <a:endParaRPr lang="fr-FR" sz="800" dirty="0">
                  <a:solidFill>
                    <a:schemeClr val="tx1"/>
                  </a:solidFill>
                </a:endParaRPr>
              </a:p>
            </p:txBody>
          </p:sp>
        </p:grpSp>
      </p:grpSp>
      <p:grpSp>
        <p:nvGrpSpPr>
          <p:cNvPr id="11" name="Group 17"/>
          <p:cNvGrpSpPr/>
          <p:nvPr/>
        </p:nvGrpSpPr>
        <p:grpSpPr>
          <a:xfrm>
            <a:off x="2789243" y="2639154"/>
            <a:ext cx="896267" cy="367660"/>
            <a:chOff x="2927399" y="2639154"/>
            <a:chExt cx="896267" cy="367660"/>
          </a:xfrm>
        </p:grpSpPr>
        <p:sp>
          <p:nvSpPr>
            <p:cNvPr id="458" name="Rectangle 457"/>
            <p:cNvSpPr/>
            <p:nvPr/>
          </p:nvSpPr>
          <p:spPr>
            <a:xfrm>
              <a:off x="2927400" y="2646774"/>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12" name="Group 458"/>
            <p:cNvGrpSpPr/>
            <p:nvPr/>
          </p:nvGrpSpPr>
          <p:grpSpPr>
            <a:xfrm>
              <a:off x="2927399" y="2639154"/>
              <a:ext cx="896267" cy="360040"/>
              <a:chOff x="1234157" y="1484784"/>
              <a:chExt cx="896267" cy="360040"/>
            </a:xfrm>
          </p:grpSpPr>
          <p:sp>
            <p:nvSpPr>
              <p:cNvPr id="460" name="Rectangle 45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solidFill>
                      <a:schemeClr val="tx1"/>
                    </a:solidFill>
                  </a:rPr>
                  <a:t>C.4</a:t>
                </a:r>
                <a:endParaRPr lang="fr-FR" sz="800">
                  <a:solidFill>
                    <a:schemeClr val="tx1"/>
                  </a:solidFill>
                </a:endParaRPr>
              </a:p>
            </p:txBody>
          </p:sp>
          <p:sp>
            <p:nvSpPr>
              <p:cNvPr id="461" name="Rectangle 46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Egout simplifié</a:t>
                </a:r>
                <a:endParaRPr lang="fr-FR" sz="800" dirty="0">
                  <a:solidFill>
                    <a:schemeClr val="tx1"/>
                  </a:solidFill>
                </a:endParaRPr>
              </a:p>
            </p:txBody>
          </p:sp>
        </p:grpSp>
      </p:grpSp>
      <p:grpSp>
        <p:nvGrpSpPr>
          <p:cNvPr id="13" name="Group 16"/>
          <p:cNvGrpSpPr/>
          <p:nvPr/>
        </p:nvGrpSpPr>
        <p:grpSpPr>
          <a:xfrm>
            <a:off x="2789242" y="3505839"/>
            <a:ext cx="896267" cy="367660"/>
            <a:chOff x="2927398" y="3505839"/>
            <a:chExt cx="896267" cy="367660"/>
          </a:xfrm>
        </p:grpSpPr>
        <p:sp>
          <p:nvSpPr>
            <p:cNvPr id="795" name="Rectangle 794"/>
            <p:cNvSpPr/>
            <p:nvPr/>
          </p:nvSpPr>
          <p:spPr>
            <a:xfrm>
              <a:off x="2927399" y="3513459"/>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14" name="Group 795"/>
            <p:cNvGrpSpPr/>
            <p:nvPr/>
          </p:nvGrpSpPr>
          <p:grpSpPr>
            <a:xfrm>
              <a:off x="2927398" y="3505839"/>
              <a:ext cx="896267" cy="360040"/>
              <a:chOff x="1234157" y="1484784"/>
              <a:chExt cx="896267" cy="360040"/>
            </a:xfrm>
          </p:grpSpPr>
          <p:sp>
            <p:nvSpPr>
              <p:cNvPr id="797" name="Rectangle 796"/>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solidFill>
                      <a:schemeClr val="tx1"/>
                    </a:solidFill>
                  </a:rPr>
                  <a:t>C.6</a:t>
                </a:r>
                <a:endParaRPr lang="fr-FR" sz="800">
                  <a:solidFill>
                    <a:schemeClr val="tx1"/>
                  </a:solidFill>
                </a:endParaRPr>
              </a:p>
            </p:txBody>
          </p:sp>
          <p:sp>
            <p:nvSpPr>
              <p:cNvPr id="798" name="Rectangle 797"/>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700" dirty="0" smtClean="0">
                    <a:solidFill>
                      <a:schemeClr val="tx1"/>
                    </a:solidFill>
                  </a:rPr>
                  <a:t>Egout conventionnel gravitaire</a:t>
                </a:r>
                <a:endParaRPr lang="fr-FR" sz="700" dirty="0">
                  <a:solidFill>
                    <a:schemeClr val="tx1"/>
                  </a:solidFill>
                </a:endParaRPr>
              </a:p>
            </p:txBody>
          </p:sp>
        </p:grpSp>
      </p:grpSp>
      <p:grpSp>
        <p:nvGrpSpPr>
          <p:cNvPr id="15" name="Group 6"/>
          <p:cNvGrpSpPr/>
          <p:nvPr/>
        </p:nvGrpSpPr>
        <p:grpSpPr>
          <a:xfrm>
            <a:off x="490494" y="1340768"/>
            <a:ext cx="896267" cy="360040"/>
            <a:chOff x="706264" y="1412776"/>
            <a:chExt cx="896267" cy="360040"/>
          </a:xfrm>
        </p:grpSpPr>
        <p:sp>
          <p:nvSpPr>
            <p:cNvPr id="3" name="Rectangle 2"/>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16" name="Group 5"/>
            <p:cNvGrpSpPr/>
            <p:nvPr/>
          </p:nvGrpSpPr>
          <p:grpSpPr>
            <a:xfrm>
              <a:off x="706264" y="1412776"/>
              <a:ext cx="896267" cy="360040"/>
              <a:chOff x="1234157" y="1484784"/>
              <a:chExt cx="896267" cy="360040"/>
            </a:xfrm>
          </p:grpSpPr>
          <p:sp>
            <p:nvSpPr>
              <p:cNvPr id="4" name="Rectangle 3"/>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U.1</a:t>
                </a:r>
                <a:endParaRPr lang="fr-FR" sz="800"/>
              </a:p>
            </p:txBody>
          </p:sp>
          <p:sp>
            <p:nvSpPr>
              <p:cNvPr id="5" name="Rectangle 4"/>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err="1" smtClean="0">
                    <a:solidFill>
                      <a:schemeClr val="tx1"/>
                    </a:solidFill>
                  </a:rPr>
                  <a:t>Toilettess</a:t>
                </a:r>
                <a:r>
                  <a:rPr lang="fr-FR" sz="800" dirty="0" smtClean="0">
                    <a:solidFill>
                      <a:schemeClr val="tx1"/>
                    </a:solidFill>
                  </a:rPr>
                  <a:t> </a:t>
                </a:r>
                <a:r>
                  <a:rPr lang="fr-FR" sz="800" dirty="0" err="1" smtClean="0">
                    <a:solidFill>
                      <a:schemeClr val="tx1"/>
                    </a:solidFill>
                  </a:rPr>
                  <a:t>sèchess</a:t>
                </a:r>
                <a:endParaRPr lang="fr-FR" sz="800" dirty="0">
                  <a:solidFill>
                    <a:schemeClr val="tx1"/>
                  </a:solidFill>
                </a:endParaRPr>
              </a:p>
            </p:txBody>
          </p:sp>
        </p:grpSp>
      </p:grpSp>
      <p:grpSp>
        <p:nvGrpSpPr>
          <p:cNvPr id="17" name="Group 296"/>
          <p:cNvGrpSpPr/>
          <p:nvPr/>
        </p:nvGrpSpPr>
        <p:grpSpPr>
          <a:xfrm>
            <a:off x="490494" y="1775058"/>
            <a:ext cx="896267" cy="360040"/>
            <a:chOff x="706264" y="1412776"/>
            <a:chExt cx="896267" cy="360040"/>
          </a:xfrm>
        </p:grpSpPr>
        <p:sp>
          <p:nvSpPr>
            <p:cNvPr id="306" name="Rectangle 30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18" name="Group 306"/>
            <p:cNvGrpSpPr/>
            <p:nvPr/>
          </p:nvGrpSpPr>
          <p:grpSpPr>
            <a:xfrm>
              <a:off x="706264" y="1412776"/>
              <a:ext cx="896267" cy="360040"/>
              <a:chOff x="1234157" y="1484784"/>
              <a:chExt cx="896267" cy="360040"/>
            </a:xfrm>
          </p:grpSpPr>
          <p:sp>
            <p:nvSpPr>
              <p:cNvPr id="308" name="Rectangle 30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U.2</a:t>
                </a:r>
                <a:endParaRPr lang="fr-FR" sz="800"/>
              </a:p>
            </p:txBody>
          </p:sp>
          <p:sp>
            <p:nvSpPr>
              <p:cNvPr id="309" name="Rectangle 30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err="1" smtClean="0">
                    <a:solidFill>
                      <a:schemeClr val="tx1"/>
                    </a:solidFill>
                  </a:rPr>
                  <a:t>Toilettess</a:t>
                </a:r>
                <a:r>
                  <a:rPr lang="fr-FR" sz="800" dirty="0" smtClean="0">
                    <a:solidFill>
                      <a:schemeClr val="tx1"/>
                    </a:solidFill>
                  </a:rPr>
                  <a:t> à séparation des urines</a:t>
                </a:r>
                <a:endParaRPr lang="fr-FR" sz="800" dirty="0">
                  <a:solidFill>
                    <a:schemeClr val="tx1"/>
                  </a:solidFill>
                </a:endParaRPr>
              </a:p>
            </p:txBody>
          </p:sp>
        </p:grpSp>
      </p:grpSp>
      <p:grpSp>
        <p:nvGrpSpPr>
          <p:cNvPr id="19" name="Group 309"/>
          <p:cNvGrpSpPr/>
          <p:nvPr/>
        </p:nvGrpSpPr>
        <p:grpSpPr>
          <a:xfrm>
            <a:off x="490494" y="2207106"/>
            <a:ext cx="896267" cy="360040"/>
            <a:chOff x="706264" y="1412776"/>
            <a:chExt cx="896267" cy="360040"/>
          </a:xfrm>
        </p:grpSpPr>
        <p:sp>
          <p:nvSpPr>
            <p:cNvPr id="311" name="Rectangle 31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20" name="Group 311"/>
            <p:cNvGrpSpPr/>
            <p:nvPr/>
          </p:nvGrpSpPr>
          <p:grpSpPr>
            <a:xfrm>
              <a:off x="706264" y="1412776"/>
              <a:ext cx="896267" cy="360040"/>
              <a:chOff x="1234157" y="1484784"/>
              <a:chExt cx="896267" cy="360040"/>
            </a:xfrm>
          </p:grpSpPr>
          <p:sp>
            <p:nvSpPr>
              <p:cNvPr id="313" name="Rectangle 31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U.3</a:t>
                </a:r>
                <a:endParaRPr lang="fr-FR" sz="800"/>
              </a:p>
            </p:txBody>
          </p:sp>
          <p:sp>
            <p:nvSpPr>
              <p:cNvPr id="314" name="Rectangle 31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Urinoir</a:t>
                </a:r>
                <a:endParaRPr lang="fr-FR" sz="800" dirty="0">
                  <a:solidFill>
                    <a:schemeClr val="tx1"/>
                  </a:solidFill>
                </a:endParaRPr>
              </a:p>
            </p:txBody>
          </p:sp>
        </p:grpSp>
      </p:grpSp>
      <p:grpSp>
        <p:nvGrpSpPr>
          <p:cNvPr id="21" name="Group 314"/>
          <p:cNvGrpSpPr/>
          <p:nvPr/>
        </p:nvGrpSpPr>
        <p:grpSpPr>
          <a:xfrm>
            <a:off x="490494" y="2639154"/>
            <a:ext cx="896267" cy="360040"/>
            <a:chOff x="706264" y="1412776"/>
            <a:chExt cx="896267" cy="360040"/>
          </a:xfrm>
        </p:grpSpPr>
        <p:sp>
          <p:nvSpPr>
            <p:cNvPr id="316" name="Rectangle 31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22" name="Group 316"/>
            <p:cNvGrpSpPr/>
            <p:nvPr/>
          </p:nvGrpSpPr>
          <p:grpSpPr>
            <a:xfrm>
              <a:off x="706264" y="1412776"/>
              <a:ext cx="896267" cy="360040"/>
              <a:chOff x="1234157" y="1484784"/>
              <a:chExt cx="896267" cy="360040"/>
            </a:xfrm>
          </p:grpSpPr>
          <p:sp>
            <p:nvSpPr>
              <p:cNvPr id="318" name="Rectangle 31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U.4</a:t>
                </a:r>
                <a:endParaRPr lang="fr-FR" sz="800"/>
              </a:p>
            </p:txBody>
          </p:sp>
          <p:sp>
            <p:nvSpPr>
              <p:cNvPr id="319" name="Rectangle 3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err="1" smtClean="0">
                    <a:solidFill>
                      <a:schemeClr val="tx1"/>
                    </a:solidFill>
                  </a:rPr>
                  <a:t>Toilettess</a:t>
                </a:r>
                <a:r>
                  <a:rPr lang="fr-FR" sz="800" dirty="0" smtClean="0">
                    <a:solidFill>
                      <a:schemeClr val="tx1"/>
                    </a:solidFill>
                  </a:rPr>
                  <a:t> à chasse manuelle</a:t>
                </a:r>
                <a:endParaRPr lang="fr-FR" sz="800" dirty="0">
                  <a:solidFill>
                    <a:schemeClr val="tx1"/>
                  </a:solidFill>
                </a:endParaRPr>
              </a:p>
            </p:txBody>
          </p:sp>
        </p:grpSp>
      </p:grpSp>
      <p:grpSp>
        <p:nvGrpSpPr>
          <p:cNvPr id="23" name="Group 319"/>
          <p:cNvGrpSpPr/>
          <p:nvPr/>
        </p:nvGrpSpPr>
        <p:grpSpPr>
          <a:xfrm>
            <a:off x="490494" y="3071202"/>
            <a:ext cx="896267" cy="360040"/>
            <a:chOff x="706264" y="1412776"/>
            <a:chExt cx="896267" cy="360040"/>
          </a:xfrm>
        </p:grpSpPr>
        <p:sp>
          <p:nvSpPr>
            <p:cNvPr id="321" name="Rectangle 32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24" name="Group 321"/>
            <p:cNvGrpSpPr/>
            <p:nvPr/>
          </p:nvGrpSpPr>
          <p:grpSpPr>
            <a:xfrm>
              <a:off x="706264" y="1412776"/>
              <a:ext cx="896267" cy="360040"/>
              <a:chOff x="1234157" y="1484784"/>
              <a:chExt cx="896267" cy="360040"/>
            </a:xfrm>
          </p:grpSpPr>
          <p:sp>
            <p:nvSpPr>
              <p:cNvPr id="323" name="Rectangle 32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U.5</a:t>
                </a:r>
                <a:endParaRPr lang="fr-FR" sz="800"/>
              </a:p>
            </p:txBody>
          </p:sp>
          <p:sp>
            <p:nvSpPr>
              <p:cNvPr id="324" name="Rectangle 32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err="1" smtClean="0">
                    <a:solidFill>
                      <a:schemeClr val="tx1"/>
                    </a:solidFill>
                  </a:rPr>
                  <a:t>Toilettess</a:t>
                </a:r>
                <a:r>
                  <a:rPr lang="fr-FR" sz="800" dirty="0" smtClean="0">
                    <a:solidFill>
                      <a:schemeClr val="tx1"/>
                    </a:solidFill>
                  </a:rPr>
                  <a:t> à chasse mécanique</a:t>
                </a:r>
                <a:endParaRPr lang="fr-FR" sz="800" dirty="0">
                  <a:solidFill>
                    <a:schemeClr val="tx1"/>
                  </a:solidFill>
                </a:endParaRPr>
              </a:p>
            </p:txBody>
          </p:sp>
        </p:grpSp>
      </p:grpSp>
      <p:grpSp>
        <p:nvGrpSpPr>
          <p:cNvPr id="25" name="Group 324"/>
          <p:cNvGrpSpPr/>
          <p:nvPr/>
        </p:nvGrpSpPr>
        <p:grpSpPr>
          <a:xfrm>
            <a:off x="490494" y="3503250"/>
            <a:ext cx="896267" cy="360040"/>
            <a:chOff x="706264" y="1412776"/>
            <a:chExt cx="896267" cy="360040"/>
          </a:xfrm>
        </p:grpSpPr>
        <p:sp>
          <p:nvSpPr>
            <p:cNvPr id="326" name="Rectangle 32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26" name="Group 326"/>
            <p:cNvGrpSpPr/>
            <p:nvPr/>
          </p:nvGrpSpPr>
          <p:grpSpPr>
            <a:xfrm>
              <a:off x="706264" y="1412776"/>
              <a:ext cx="896267" cy="360040"/>
              <a:chOff x="1234157" y="1484784"/>
              <a:chExt cx="896267" cy="360040"/>
            </a:xfrm>
          </p:grpSpPr>
          <p:sp>
            <p:nvSpPr>
              <p:cNvPr id="328" name="Rectangle 32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U.6</a:t>
                </a:r>
                <a:endParaRPr lang="fr-FR" sz="800"/>
              </a:p>
            </p:txBody>
          </p:sp>
          <p:sp>
            <p:nvSpPr>
              <p:cNvPr id="329" name="Rectangle 32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600" dirty="0" err="1" smtClean="0">
                    <a:solidFill>
                      <a:schemeClr val="tx1"/>
                    </a:solidFill>
                  </a:rPr>
                  <a:t>Toilettess</a:t>
                </a:r>
                <a:r>
                  <a:rPr lang="fr-FR" sz="600" dirty="0" smtClean="0">
                    <a:solidFill>
                      <a:schemeClr val="tx1"/>
                    </a:solidFill>
                  </a:rPr>
                  <a:t> à chasse avec séparation des urines</a:t>
                </a:r>
                <a:endParaRPr lang="fr-FR" sz="600" dirty="0">
                  <a:solidFill>
                    <a:schemeClr val="tx1"/>
                  </a:solidFill>
                </a:endParaRPr>
              </a:p>
            </p:txBody>
          </p:sp>
        </p:grpSp>
      </p:grpSp>
      <p:grpSp>
        <p:nvGrpSpPr>
          <p:cNvPr id="27" name="Group 329"/>
          <p:cNvGrpSpPr/>
          <p:nvPr/>
        </p:nvGrpSpPr>
        <p:grpSpPr>
          <a:xfrm>
            <a:off x="1642300" y="1340768"/>
            <a:ext cx="896267" cy="360040"/>
            <a:chOff x="1856656" y="1433484"/>
            <a:chExt cx="896267" cy="360040"/>
          </a:xfrm>
        </p:grpSpPr>
        <p:sp>
          <p:nvSpPr>
            <p:cNvPr id="331" name="Rectangle 33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28" name="Group 331"/>
            <p:cNvGrpSpPr/>
            <p:nvPr/>
          </p:nvGrpSpPr>
          <p:grpSpPr>
            <a:xfrm>
              <a:off x="1856656" y="1433484"/>
              <a:ext cx="896267" cy="360040"/>
              <a:chOff x="1234157" y="1484784"/>
              <a:chExt cx="896267" cy="360040"/>
            </a:xfrm>
          </p:grpSpPr>
          <p:sp>
            <p:nvSpPr>
              <p:cNvPr id="333" name="Rectangle 33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Réservoir</a:t>
                </a:r>
                <a:endParaRPr lang="fr-FR" sz="800">
                  <a:solidFill>
                    <a:schemeClr val="tx1"/>
                  </a:solidFill>
                </a:endParaRPr>
              </a:p>
            </p:txBody>
          </p:sp>
          <p:sp>
            <p:nvSpPr>
              <p:cNvPr id="334" name="Rectangle 33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S.1</a:t>
                </a:r>
                <a:endParaRPr lang="fr-FR" sz="800"/>
              </a:p>
            </p:txBody>
          </p:sp>
        </p:grpSp>
      </p:grpSp>
      <p:grpSp>
        <p:nvGrpSpPr>
          <p:cNvPr id="29" name="Group 334"/>
          <p:cNvGrpSpPr/>
          <p:nvPr/>
        </p:nvGrpSpPr>
        <p:grpSpPr>
          <a:xfrm>
            <a:off x="1642300" y="1775058"/>
            <a:ext cx="896267" cy="360040"/>
            <a:chOff x="1856656" y="1433484"/>
            <a:chExt cx="896267" cy="360040"/>
          </a:xfrm>
        </p:grpSpPr>
        <p:sp>
          <p:nvSpPr>
            <p:cNvPr id="336" name="Rectangle 335"/>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30" name="Group 336"/>
            <p:cNvGrpSpPr/>
            <p:nvPr/>
          </p:nvGrpSpPr>
          <p:grpSpPr>
            <a:xfrm>
              <a:off x="1856656" y="1433484"/>
              <a:ext cx="896267" cy="360040"/>
              <a:chOff x="1234157" y="1484784"/>
              <a:chExt cx="896267" cy="360040"/>
            </a:xfrm>
          </p:grpSpPr>
          <p:sp>
            <p:nvSpPr>
              <p:cNvPr id="338" name="Rectangle 337"/>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Fosse unique</a:t>
                </a:r>
                <a:endParaRPr lang="fr-FR" sz="800" dirty="0">
                  <a:solidFill>
                    <a:schemeClr val="tx1"/>
                  </a:solidFill>
                </a:endParaRPr>
              </a:p>
            </p:txBody>
          </p:sp>
          <p:sp>
            <p:nvSpPr>
              <p:cNvPr id="342" name="Rectangle 34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S.2</a:t>
                </a:r>
                <a:endParaRPr lang="fr-FR" sz="800"/>
              </a:p>
            </p:txBody>
          </p:sp>
        </p:grpSp>
      </p:grpSp>
      <p:grpSp>
        <p:nvGrpSpPr>
          <p:cNvPr id="31" name="Group 342"/>
          <p:cNvGrpSpPr/>
          <p:nvPr/>
        </p:nvGrpSpPr>
        <p:grpSpPr>
          <a:xfrm>
            <a:off x="1642300" y="2207106"/>
            <a:ext cx="896267" cy="360040"/>
            <a:chOff x="1856656" y="1433484"/>
            <a:chExt cx="896267" cy="360040"/>
          </a:xfrm>
        </p:grpSpPr>
        <p:sp>
          <p:nvSpPr>
            <p:cNvPr id="344" name="Rectangle 34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38" name="Group 344"/>
            <p:cNvGrpSpPr/>
            <p:nvPr/>
          </p:nvGrpSpPr>
          <p:grpSpPr>
            <a:xfrm>
              <a:off x="1856656" y="1433484"/>
              <a:ext cx="896267" cy="360040"/>
              <a:chOff x="1234157" y="1484784"/>
              <a:chExt cx="896267" cy="360040"/>
            </a:xfrm>
          </p:grpSpPr>
          <p:sp>
            <p:nvSpPr>
              <p:cNvPr id="346" name="Rectangle 34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VIP fosse unique</a:t>
                </a:r>
                <a:endParaRPr lang="fr-FR" sz="800" dirty="0">
                  <a:solidFill>
                    <a:schemeClr val="tx1"/>
                  </a:solidFill>
                </a:endParaRPr>
              </a:p>
            </p:txBody>
          </p:sp>
          <p:sp>
            <p:nvSpPr>
              <p:cNvPr id="347" name="Rectangle 34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S.3</a:t>
                </a:r>
                <a:endParaRPr lang="fr-FR" sz="800"/>
              </a:p>
            </p:txBody>
          </p:sp>
        </p:grpSp>
      </p:grpSp>
      <p:grpSp>
        <p:nvGrpSpPr>
          <p:cNvPr id="740" name="Group 347"/>
          <p:cNvGrpSpPr/>
          <p:nvPr/>
        </p:nvGrpSpPr>
        <p:grpSpPr>
          <a:xfrm>
            <a:off x="1642300" y="2639154"/>
            <a:ext cx="896267" cy="360040"/>
            <a:chOff x="1856656" y="1433484"/>
            <a:chExt cx="896267" cy="360040"/>
          </a:xfrm>
        </p:grpSpPr>
        <p:sp>
          <p:nvSpPr>
            <p:cNvPr id="349" name="Rectangle 34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43" name="Group 349"/>
            <p:cNvGrpSpPr/>
            <p:nvPr/>
          </p:nvGrpSpPr>
          <p:grpSpPr>
            <a:xfrm>
              <a:off x="1856656" y="1433484"/>
              <a:ext cx="896267" cy="360040"/>
              <a:chOff x="1234157" y="1484784"/>
              <a:chExt cx="896267" cy="360040"/>
            </a:xfrm>
          </p:grpSpPr>
          <p:sp>
            <p:nvSpPr>
              <p:cNvPr id="351" name="Rectangle 35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VIP double fosse</a:t>
                </a:r>
                <a:endParaRPr lang="fr-FR" sz="800" dirty="0">
                  <a:solidFill>
                    <a:schemeClr val="tx1"/>
                  </a:solidFill>
                </a:endParaRPr>
              </a:p>
            </p:txBody>
          </p:sp>
          <p:sp>
            <p:nvSpPr>
              <p:cNvPr id="352" name="Rectangle 35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S.4</a:t>
                </a:r>
                <a:endParaRPr lang="fr-FR" sz="800"/>
              </a:p>
            </p:txBody>
          </p:sp>
        </p:grpSp>
      </p:grpSp>
      <p:grpSp>
        <p:nvGrpSpPr>
          <p:cNvPr id="745" name="Group 352"/>
          <p:cNvGrpSpPr/>
          <p:nvPr/>
        </p:nvGrpSpPr>
        <p:grpSpPr>
          <a:xfrm>
            <a:off x="1642300" y="3503250"/>
            <a:ext cx="896267" cy="360040"/>
            <a:chOff x="1856656" y="1433484"/>
            <a:chExt cx="896267" cy="360040"/>
          </a:xfrm>
        </p:grpSpPr>
        <p:sp>
          <p:nvSpPr>
            <p:cNvPr id="354" name="Rectangle 35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48" name="Group 354"/>
            <p:cNvGrpSpPr/>
            <p:nvPr/>
          </p:nvGrpSpPr>
          <p:grpSpPr>
            <a:xfrm>
              <a:off x="1856656" y="1433484"/>
              <a:ext cx="896267" cy="360040"/>
              <a:chOff x="1234157" y="1484784"/>
              <a:chExt cx="896267" cy="360040"/>
            </a:xfrm>
          </p:grpSpPr>
          <p:sp>
            <p:nvSpPr>
              <p:cNvPr id="356" name="Rectangle 35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600" dirty="0" smtClean="0">
                    <a:solidFill>
                      <a:schemeClr val="tx1"/>
                    </a:solidFill>
                  </a:rPr>
                  <a:t>Double fosse pour Toilettes à chasse manuelle</a:t>
                </a:r>
                <a:endParaRPr lang="fr-FR" sz="600" dirty="0">
                  <a:solidFill>
                    <a:schemeClr val="tx1"/>
                  </a:solidFill>
                </a:endParaRPr>
              </a:p>
            </p:txBody>
          </p:sp>
          <p:sp>
            <p:nvSpPr>
              <p:cNvPr id="357" name="Rectangle 35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S.6</a:t>
                </a:r>
                <a:endParaRPr lang="fr-FR" sz="800"/>
              </a:p>
            </p:txBody>
          </p:sp>
        </p:grpSp>
      </p:grpSp>
      <p:grpSp>
        <p:nvGrpSpPr>
          <p:cNvPr id="750" name="Group 357"/>
          <p:cNvGrpSpPr/>
          <p:nvPr/>
        </p:nvGrpSpPr>
        <p:grpSpPr>
          <a:xfrm>
            <a:off x="1642300" y="3935298"/>
            <a:ext cx="896267" cy="360040"/>
            <a:chOff x="1856656" y="1433484"/>
            <a:chExt cx="896267" cy="360040"/>
          </a:xfrm>
        </p:grpSpPr>
        <p:sp>
          <p:nvSpPr>
            <p:cNvPr id="359" name="Rectangle 35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53" name="Group 374"/>
            <p:cNvGrpSpPr/>
            <p:nvPr/>
          </p:nvGrpSpPr>
          <p:grpSpPr>
            <a:xfrm>
              <a:off x="1856656" y="1433484"/>
              <a:ext cx="896267" cy="360040"/>
              <a:chOff x="1234157" y="1484784"/>
              <a:chExt cx="896267" cy="360040"/>
            </a:xfrm>
          </p:grpSpPr>
          <p:sp>
            <p:nvSpPr>
              <p:cNvPr id="376" name="Rectangle 37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700" dirty="0" smtClean="0">
                    <a:solidFill>
                      <a:schemeClr val="tx1"/>
                    </a:solidFill>
                  </a:rPr>
                  <a:t>Chambres de déshydratation</a:t>
                </a:r>
                <a:endParaRPr lang="fr-FR" sz="700" dirty="0">
                  <a:solidFill>
                    <a:schemeClr val="tx1"/>
                  </a:solidFill>
                </a:endParaRPr>
              </a:p>
            </p:txBody>
          </p:sp>
          <p:sp>
            <p:nvSpPr>
              <p:cNvPr id="377" name="Rectangle 37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S.7</a:t>
                </a:r>
                <a:endParaRPr lang="fr-FR" sz="800"/>
              </a:p>
            </p:txBody>
          </p:sp>
        </p:grpSp>
      </p:grpSp>
      <p:grpSp>
        <p:nvGrpSpPr>
          <p:cNvPr id="755" name="Group 377"/>
          <p:cNvGrpSpPr/>
          <p:nvPr/>
        </p:nvGrpSpPr>
        <p:grpSpPr>
          <a:xfrm>
            <a:off x="1642300" y="4799394"/>
            <a:ext cx="896267" cy="360040"/>
            <a:chOff x="1856656" y="1433484"/>
            <a:chExt cx="896267" cy="360040"/>
          </a:xfrm>
        </p:grpSpPr>
        <p:sp>
          <p:nvSpPr>
            <p:cNvPr id="379" name="Rectangle 37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58" name="Group 379"/>
            <p:cNvGrpSpPr/>
            <p:nvPr/>
          </p:nvGrpSpPr>
          <p:grpSpPr>
            <a:xfrm>
              <a:off x="1856656" y="1433484"/>
              <a:ext cx="896267" cy="360040"/>
              <a:chOff x="1234157" y="1484784"/>
              <a:chExt cx="896267" cy="360040"/>
            </a:xfrm>
          </p:grpSpPr>
          <p:sp>
            <p:nvSpPr>
              <p:cNvPr id="381" name="Rectangle 38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Fosse septique</a:t>
                </a:r>
                <a:endParaRPr lang="fr-FR" sz="800" dirty="0">
                  <a:solidFill>
                    <a:schemeClr val="tx1"/>
                  </a:solidFill>
                </a:endParaRPr>
              </a:p>
            </p:txBody>
          </p:sp>
          <p:sp>
            <p:nvSpPr>
              <p:cNvPr id="382" name="Rectangle 38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S.9</a:t>
                </a:r>
                <a:endParaRPr lang="fr-FR" sz="800"/>
              </a:p>
            </p:txBody>
          </p:sp>
        </p:grpSp>
      </p:grpSp>
      <p:grpSp>
        <p:nvGrpSpPr>
          <p:cNvPr id="760" name="Group 382"/>
          <p:cNvGrpSpPr/>
          <p:nvPr/>
        </p:nvGrpSpPr>
        <p:grpSpPr>
          <a:xfrm>
            <a:off x="1642300" y="4367346"/>
            <a:ext cx="896267" cy="360040"/>
            <a:chOff x="1856656" y="1433484"/>
            <a:chExt cx="896267" cy="360040"/>
          </a:xfrm>
        </p:grpSpPr>
        <p:sp>
          <p:nvSpPr>
            <p:cNvPr id="384" name="Rectangle 38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63" name="Group 384"/>
            <p:cNvGrpSpPr/>
            <p:nvPr/>
          </p:nvGrpSpPr>
          <p:grpSpPr>
            <a:xfrm>
              <a:off x="1856656" y="1433484"/>
              <a:ext cx="896267" cy="360040"/>
              <a:chOff x="1234157" y="1484784"/>
              <a:chExt cx="896267" cy="360040"/>
            </a:xfrm>
          </p:grpSpPr>
          <p:sp>
            <p:nvSpPr>
              <p:cNvPr id="386" name="Rectangle 38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Chambre de compostage</a:t>
                </a:r>
                <a:endParaRPr lang="fr-FR" sz="800" dirty="0">
                  <a:solidFill>
                    <a:schemeClr val="tx1"/>
                  </a:solidFill>
                </a:endParaRPr>
              </a:p>
            </p:txBody>
          </p:sp>
          <p:sp>
            <p:nvSpPr>
              <p:cNvPr id="387" name="Rectangle 38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S.8</a:t>
                </a:r>
                <a:endParaRPr lang="fr-FR" sz="800"/>
              </a:p>
            </p:txBody>
          </p:sp>
        </p:grpSp>
      </p:grpSp>
      <p:grpSp>
        <p:nvGrpSpPr>
          <p:cNvPr id="765" name="Group 387"/>
          <p:cNvGrpSpPr/>
          <p:nvPr/>
        </p:nvGrpSpPr>
        <p:grpSpPr>
          <a:xfrm>
            <a:off x="1642300" y="5663490"/>
            <a:ext cx="896267" cy="360040"/>
            <a:chOff x="1856656" y="1433484"/>
            <a:chExt cx="896267" cy="360040"/>
          </a:xfrm>
        </p:grpSpPr>
        <p:sp>
          <p:nvSpPr>
            <p:cNvPr id="389" name="Rectangle 38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68" name="Group 389"/>
            <p:cNvGrpSpPr/>
            <p:nvPr/>
          </p:nvGrpSpPr>
          <p:grpSpPr>
            <a:xfrm>
              <a:off x="1856656" y="1433484"/>
              <a:ext cx="896267" cy="360040"/>
              <a:chOff x="1234157" y="1484784"/>
              <a:chExt cx="896267" cy="360040"/>
            </a:xfrm>
          </p:grpSpPr>
          <p:sp>
            <p:nvSpPr>
              <p:cNvPr id="391" name="Rectangle 39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Filtre anaérobie</a:t>
                </a:r>
                <a:endParaRPr lang="fr-FR" sz="800" dirty="0">
                  <a:solidFill>
                    <a:schemeClr val="tx1"/>
                  </a:solidFill>
                </a:endParaRPr>
              </a:p>
            </p:txBody>
          </p:sp>
          <p:sp>
            <p:nvSpPr>
              <p:cNvPr id="392" name="Rectangle 39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S.11</a:t>
                </a:r>
                <a:endParaRPr lang="fr-FR" sz="800"/>
              </a:p>
            </p:txBody>
          </p:sp>
        </p:grpSp>
      </p:grpSp>
      <p:grpSp>
        <p:nvGrpSpPr>
          <p:cNvPr id="770" name="Group 392"/>
          <p:cNvGrpSpPr/>
          <p:nvPr/>
        </p:nvGrpSpPr>
        <p:grpSpPr>
          <a:xfrm>
            <a:off x="1642300" y="5231442"/>
            <a:ext cx="896267" cy="360040"/>
            <a:chOff x="1856656" y="1433484"/>
            <a:chExt cx="896267" cy="360040"/>
          </a:xfrm>
        </p:grpSpPr>
        <p:sp>
          <p:nvSpPr>
            <p:cNvPr id="394" name="Rectangle 39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73" name="Group 394"/>
            <p:cNvGrpSpPr/>
            <p:nvPr/>
          </p:nvGrpSpPr>
          <p:grpSpPr>
            <a:xfrm>
              <a:off x="1856656" y="1433484"/>
              <a:ext cx="896267" cy="360040"/>
              <a:chOff x="1234157" y="1484784"/>
              <a:chExt cx="896267" cy="360040"/>
            </a:xfrm>
          </p:grpSpPr>
          <p:sp>
            <p:nvSpPr>
              <p:cNvPr id="396" name="Rectangle 39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RAC</a:t>
                </a:r>
                <a:endParaRPr lang="fr-FR" sz="800" dirty="0">
                  <a:solidFill>
                    <a:schemeClr val="tx1"/>
                  </a:solidFill>
                </a:endParaRPr>
              </a:p>
            </p:txBody>
          </p:sp>
          <p:sp>
            <p:nvSpPr>
              <p:cNvPr id="397" name="Rectangle 39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S.10</a:t>
                </a:r>
                <a:endParaRPr lang="fr-FR" sz="800"/>
              </a:p>
            </p:txBody>
          </p:sp>
        </p:grpSp>
      </p:grpSp>
      <p:grpSp>
        <p:nvGrpSpPr>
          <p:cNvPr id="775" name="Group 397"/>
          <p:cNvGrpSpPr/>
          <p:nvPr/>
        </p:nvGrpSpPr>
        <p:grpSpPr>
          <a:xfrm>
            <a:off x="1642300" y="6095538"/>
            <a:ext cx="896267" cy="360040"/>
            <a:chOff x="1856656" y="1433484"/>
            <a:chExt cx="896267" cy="360040"/>
          </a:xfrm>
        </p:grpSpPr>
        <p:sp>
          <p:nvSpPr>
            <p:cNvPr id="399" name="Rectangle 39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78" name="Group 399"/>
            <p:cNvGrpSpPr/>
            <p:nvPr/>
          </p:nvGrpSpPr>
          <p:grpSpPr>
            <a:xfrm>
              <a:off x="1856656" y="1433484"/>
              <a:ext cx="896267" cy="360040"/>
              <a:chOff x="1234157" y="1484784"/>
              <a:chExt cx="896267" cy="360040"/>
            </a:xfrm>
          </p:grpSpPr>
          <p:sp>
            <p:nvSpPr>
              <p:cNvPr id="401" name="Rectangle 40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Réacteur à biogaz</a:t>
                </a:r>
                <a:endParaRPr lang="fr-FR" sz="800" dirty="0">
                  <a:solidFill>
                    <a:schemeClr val="tx1"/>
                  </a:solidFill>
                </a:endParaRPr>
              </a:p>
            </p:txBody>
          </p:sp>
          <p:sp>
            <p:nvSpPr>
              <p:cNvPr id="402" name="Rectangle 40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fr-FR" sz="800" smtClean="0"/>
                  <a:t>S.12</a:t>
                </a:r>
                <a:endParaRPr lang="fr-FR" sz="800"/>
              </a:p>
            </p:txBody>
          </p:sp>
        </p:grpSp>
      </p:grpSp>
      <p:grpSp>
        <p:nvGrpSpPr>
          <p:cNvPr id="780" name="Group 402"/>
          <p:cNvGrpSpPr/>
          <p:nvPr/>
        </p:nvGrpSpPr>
        <p:grpSpPr>
          <a:xfrm>
            <a:off x="1642300" y="3071202"/>
            <a:ext cx="896267" cy="360040"/>
            <a:chOff x="1856656" y="1433484"/>
            <a:chExt cx="896267" cy="360040"/>
          </a:xfrm>
        </p:grpSpPr>
        <p:sp>
          <p:nvSpPr>
            <p:cNvPr id="404" name="Rectangle 40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83" name="Group 404"/>
            <p:cNvGrpSpPr/>
            <p:nvPr/>
          </p:nvGrpSpPr>
          <p:grpSpPr>
            <a:xfrm>
              <a:off x="1856656" y="1433484"/>
              <a:ext cx="896267" cy="360040"/>
              <a:chOff x="1234157" y="1484784"/>
              <a:chExt cx="896267" cy="360040"/>
            </a:xfrm>
          </p:grpSpPr>
          <p:sp>
            <p:nvSpPr>
              <p:cNvPr id="406" name="Rectangle 40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Fossa Alterna</a:t>
                </a:r>
                <a:endParaRPr lang="fr-FR" sz="800">
                  <a:solidFill>
                    <a:schemeClr val="tx1"/>
                  </a:solidFill>
                </a:endParaRPr>
              </a:p>
            </p:txBody>
          </p:sp>
          <p:sp>
            <p:nvSpPr>
              <p:cNvPr id="407" name="Rectangle 40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S.5</a:t>
                </a:r>
                <a:endParaRPr lang="fr-FR" sz="800"/>
              </a:p>
            </p:txBody>
          </p:sp>
        </p:grpSp>
      </p:grpSp>
      <p:sp>
        <p:nvSpPr>
          <p:cNvPr id="409" name="Rectangle 408"/>
          <p:cNvSpPr/>
          <p:nvPr/>
        </p:nvSpPr>
        <p:spPr>
          <a:xfrm>
            <a:off x="2789221" y="1340768"/>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85" name="Group 409"/>
          <p:cNvGrpSpPr/>
          <p:nvPr/>
        </p:nvGrpSpPr>
        <p:grpSpPr>
          <a:xfrm>
            <a:off x="2789220" y="1343010"/>
            <a:ext cx="896267" cy="360040"/>
            <a:chOff x="1234157" y="1484784"/>
            <a:chExt cx="896267" cy="360040"/>
          </a:xfrm>
        </p:grpSpPr>
        <p:sp>
          <p:nvSpPr>
            <p:cNvPr id="445" name="Rectangle 44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solidFill>
                    <a:schemeClr val="tx1"/>
                  </a:solidFill>
                </a:rPr>
                <a:t>C.1</a:t>
              </a:r>
              <a:endParaRPr lang="fr-FR" sz="800">
                <a:solidFill>
                  <a:schemeClr val="tx1"/>
                </a:solidFill>
              </a:endParaRPr>
            </a:p>
          </p:txBody>
        </p:sp>
        <p:sp>
          <p:nvSpPr>
            <p:cNvPr id="446" name="Rectangle 44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Jerrycan/ Réservoir</a:t>
              </a:r>
              <a:endParaRPr lang="fr-FR" sz="800" dirty="0">
                <a:solidFill>
                  <a:schemeClr val="tx1"/>
                </a:solidFill>
              </a:endParaRPr>
            </a:p>
          </p:txBody>
        </p:sp>
      </p:grpSp>
      <p:grpSp>
        <p:nvGrpSpPr>
          <p:cNvPr id="788" name="Group 446"/>
          <p:cNvGrpSpPr/>
          <p:nvPr/>
        </p:nvGrpSpPr>
        <p:grpSpPr>
          <a:xfrm>
            <a:off x="2789220" y="1775058"/>
            <a:ext cx="896267" cy="362282"/>
            <a:chOff x="3010520" y="1410534"/>
            <a:chExt cx="896267" cy="362282"/>
          </a:xfrm>
        </p:grpSpPr>
        <p:sp>
          <p:nvSpPr>
            <p:cNvPr id="448" name="Rectangle 447"/>
            <p:cNvSpPr/>
            <p:nvPr/>
          </p:nvSpPr>
          <p:spPr>
            <a:xfrm>
              <a:off x="3010521" y="141053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91" name="Group 448"/>
            <p:cNvGrpSpPr/>
            <p:nvPr/>
          </p:nvGrpSpPr>
          <p:grpSpPr>
            <a:xfrm>
              <a:off x="3010520" y="1412776"/>
              <a:ext cx="896267" cy="360040"/>
              <a:chOff x="1234157" y="1484784"/>
              <a:chExt cx="896267" cy="360040"/>
            </a:xfrm>
          </p:grpSpPr>
          <p:sp>
            <p:nvSpPr>
              <p:cNvPr id="450" name="Rectangle 44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solidFill>
                      <a:schemeClr val="tx1"/>
                    </a:solidFill>
                  </a:rPr>
                  <a:t>C.2</a:t>
                </a:r>
                <a:endParaRPr lang="fr-FR" sz="800">
                  <a:solidFill>
                    <a:schemeClr val="tx1"/>
                  </a:solidFill>
                </a:endParaRPr>
              </a:p>
            </p:txBody>
          </p:sp>
          <p:sp>
            <p:nvSpPr>
              <p:cNvPr id="451" name="Rectangle 45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ctr"/>
              <a:lstStyle/>
              <a:p>
                <a:r>
                  <a:rPr lang="fr-FR" sz="700" dirty="0" smtClean="0">
                    <a:solidFill>
                      <a:schemeClr val="tx1"/>
                    </a:solidFill>
                  </a:rPr>
                  <a:t>Vidange et transport manuels</a:t>
                </a:r>
                <a:endParaRPr lang="fr-FR" sz="700" dirty="0">
                  <a:solidFill>
                    <a:schemeClr val="tx1"/>
                  </a:solidFill>
                </a:endParaRPr>
              </a:p>
            </p:txBody>
          </p:sp>
        </p:grpSp>
      </p:grpSp>
      <p:grpSp>
        <p:nvGrpSpPr>
          <p:cNvPr id="794" name="Group 12"/>
          <p:cNvGrpSpPr/>
          <p:nvPr/>
        </p:nvGrpSpPr>
        <p:grpSpPr>
          <a:xfrm>
            <a:off x="2789220" y="3071202"/>
            <a:ext cx="896267" cy="362282"/>
            <a:chOff x="2927376" y="3071202"/>
            <a:chExt cx="896267" cy="362282"/>
          </a:xfrm>
        </p:grpSpPr>
        <p:sp>
          <p:nvSpPr>
            <p:cNvPr id="463" name="Rectangle 462"/>
            <p:cNvSpPr/>
            <p:nvPr/>
          </p:nvSpPr>
          <p:spPr>
            <a:xfrm>
              <a:off x="2927377" y="3071202"/>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796" name="Group 463"/>
            <p:cNvGrpSpPr/>
            <p:nvPr/>
          </p:nvGrpSpPr>
          <p:grpSpPr>
            <a:xfrm>
              <a:off x="2927376" y="3073444"/>
              <a:ext cx="896267" cy="360040"/>
              <a:chOff x="1234157" y="1484784"/>
              <a:chExt cx="896267" cy="360040"/>
            </a:xfrm>
          </p:grpSpPr>
          <p:sp>
            <p:nvSpPr>
              <p:cNvPr id="465" name="Rectangle 46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solidFill>
                      <a:schemeClr val="tx1"/>
                    </a:solidFill>
                  </a:rPr>
                  <a:t>C.5</a:t>
                </a:r>
                <a:endParaRPr lang="fr-FR" sz="800">
                  <a:solidFill>
                    <a:schemeClr val="tx1"/>
                  </a:solidFill>
                </a:endParaRPr>
              </a:p>
            </p:txBody>
          </p:sp>
          <p:sp>
            <p:nvSpPr>
              <p:cNvPr id="466" name="Rectangle 46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Egout simplifié décanté</a:t>
                </a:r>
                <a:endParaRPr lang="fr-FR" sz="800" dirty="0">
                  <a:solidFill>
                    <a:schemeClr val="tx1"/>
                  </a:solidFill>
                </a:endParaRPr>
              </a:p>
            </p:txBody>
          </p:sp>
        </p:grpSp>
      </p:grpSp>
      <p:grpSp>
        <p:nvGrpSpPr>
          <p:cNvPr id="799" name="Group 15"/>
          <p:cNvGrpSpPr/>
          <p:nvPr/>
        </p:nvGrpSpPr>
        <p:grpSpPr>
          <a:xfrm>
            <a:off x="2789220" y="3935298"/>
            <a:ext cx="896267" cy="362282"/>
            <a:chOff x="2927376" y="3935298"/>
            <a:chExt cx="896267" cy="362282"/>
          </a:xfrm>
        </p:grpSpPr>
        <p:sp>
          <p:nvSpPr>
            <p:cNvPr id="473" name="Rectangle 472"/>
            <p:cNvSpPr/>
            <p:nvPr/>
          </p:nvSpPr>
          <p:spPr>
            <a:xfrm>
              <a:off x="2927377" y="3935298"/>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475" name="Rectangle 474"/>
            <p:cNvSpPr/>
            <p:nvPr/>
          </p:nvSpPr>
          <p:spPr>
            <a:xfrm>
              <a:off x="2927376" y="3937540"/>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solidFill>
                    <a:schemeClr val="tx1"/>
                  </a:solidFill>
                </a:rPr>
                <a:t>C.7</a:t>
              </a:r>
              <a:endParaRPr lang="fr-FR" sz="800">
                <a:solidFill>
                  <a:schemeClr val="tx1"/>
                </a:solidFill>
              </a:endParaRPr>
            </a:p>
          </p:txBody>
        </p:sp>
        <p:sp>
          <p:nvSpPr>
            <p:cNvPr id="476" name="Rectangle 475"/>
            <p:cNvSpPr/>
            <p:nvPr/>
          </p:nvSpPr>
          <p:spPr>
            <a:xfrm>
              <a:off x="3175048" y="3937540"/>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Station de transfert</a:t>
              </a:r>
              <a:endParaRPr lang="fr-FR" sz="800" dirty="0">
                <a:solidFill>
                  <a:schemeClr val="tx1"/>
                </a:solidFill>
              </a:endParaRPr>
            </a:p>
          </p:txBody>
        </p:sp>
      </p:grpSp>
      <p:grpSp>
        <p:nvGrpSpPr>
          <p:cNvPr id="800" name="Group 476"/>
          <p:cNvGrpSpPr/>
          <p:nvPr/>
        </p:nvGrpSpPr>
        <p:grpSpPr>
          <a:xfrm>
            <a:off x="3946482" y="1775058"/>
            <a:ext cx="898003" cy="360040"/>
            <a:chOff x="4160912" y="1412429"/>
            <a:chExt cx="898003" cy="360040"/>
          </a:xfrm>
        </p:grpSpPr>
        <p:sp>
          <p:nvSpPr>
            <p:cNvPr id="478" name="Rectangle 47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02" name="Group 478"/>
            <p:cNvGrpSpPr/>
            <p:nvPr/>
          </p:nvGrpSpPr>
          <p:grpSpPr>
            <a:xfrm>
              <a:off x="4162648" y="1412429"/>
              <a:ext cx="896267" cy="360040"/>
              <a:chOff x="1234157" y="1484784"/>
              <a:chExt cx="896267" cy="360040"/>
            </a:xfrm>
          </p:grpSpPr>
          <p:sp>
            <p:nvSpPr>
              <p:cNvPr id="480" name="Rectangle 47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T.2</a:t>
                </a:r>
                <a:endParaRPr lang="fr-FR" sz="800"/>
              </a:p>
            </p:txBody>
          </p:sp>
          <p:sp>
            <p:nvSpPr>
              <p:cNvPr id="481" name="Rectangle 48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Décanteur-digesteur</a:t>
                </a:r>
                <a:endParaRPr lang="fr-FR" sz="800" dirty="0">
                  <a:solidFill>
                    <a:schemeClr val="tx1"/>
                  </a:solidFill>
                </a:endParaRPr>
              </a:p>
            </p:txBody>
          </p:sp>
        </p:grpSp>
      </p:grpSp>
      <p:grpSp>
        <p:nvGrpSpPr>
          <p:cNvPr id="805" name="Group 481"/>
          <p:cNvGrpSpPr/>
          <p:nvPr/>
        </p:nvGrpSpPr>
        <p:grpSpPr>
          <a:xfrm>
            <a:off x="3946482" y="1340768"/>
            <a:ext cx="898003" cy="360040"/>
            <a:chOff x="4160912" y="1412429"/>
            <a:chExt cx="898003" cy="360040"/>
          </a:xfrm>
        </p:grpSpPr>
        <p:sp>
          <p:nvSpPr>
            <p:cNvPr id="483" name="Rectangle 48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06" name="Group 483"/>
            <p:cNvGrpSpPr/>
            <p:nvPr/>
          </p:nvGrpSpPr>
          <p:grpSpPr>
            <a:xfrm>
              <a:off x="4162648" y="1412429"/>
              <a:ext cx="896267" cy="360040"/>
              <a:chOff x="1234157" y="1484784"/>
              <a:chExt cx="896267" cy="360040"/>
            </a:xfrm>
          </p:grpSpPr>
          <p:sp>
            <p:nvSpPr>
              <p:cNvPr id="485" name="Rectangle 48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T.1</a:t>
                </a:r>
                <a:endParaRPr lang="fr-FR" sz="800"/>
              </a:p>
            </p:txBody>
          </p:sp>
          <p:sp>
            <p:nvSpPr>
              <p:cNvPr id="486" name="Rectangle 48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Décanteur</a:t>
                </a:r>
                <a:endParaRPr lang="fr-FR" sz="800" dirty="0">
                  <a:solidFill>
                    <a:schemeClr val="tx1"/>
                  </a:solidFill>
                </a:endParaRPr>
              </a:p>
            </p:txBody>
          </p:sp>
        </p:grpSp>
      </p:grpSp>
      <p:grpSp>
        <p:nvGrpSpPr>
          <p:cNvPr id="807" name="Group 486"/>
          <p:cNvGrpSpPr/>
          <p:nvPr/>
        </p:nvGrpSpPr>
        <p:grpSpPr>
          <a:xfrm>
            <a:off x="3946482" y="2207106"/>
            <a:ext cx="898003" cy="360040"/>
            <a:chOff x="4160912" y="1412429"/>
            <a:chExt cx="898003" cy="360040"/>
          </a:xfrm>
        </p:grpSpPr>
        <p:sp>
          <p:nvSpPr>
            <p:cNvPr id="488" name="Rectangle 48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08" name="Group 488"/>
            <p:cNvGrpSpPr/>
            <p:nvPr/>
          </p:nvGrpSpPr>
          <p:grpSpPr>
            <a:xfrm>
              <a:off x="4162648" y="1412429"/>
              <a:ext cx="896267" cy="360040"/>
              <a:chOff x="1234157" y="1484784"/>
              <a:chExt cx="896267" cy="360040"/>
            </a:xfrm>
          </p:grpSpPr>
          <p:sp>
            <p:nvSpPr>
              <p:cNvPr id="490" name="Rectangle 48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T.3</a:t>
                </a:r>
                <a:endParaRPr lang="fr-FR" sz="800"/>
              </a:p>
            </p:txBody>
          </p:sp>
          <p:sp>
            <p:nvSpPr>
              <p:cNvPr id="491" name="Rectangle 49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RAC</a:t>
                </a:r>
                <a:endParaRPr lang="fr-FR" sz="800" dirty="0">
                  <a:solidFill>
                    <a:schemeClr val="tx1"/>
                  </a:solidFill>
                </a:endParaRPr>
              </a:p>
            </p:txBody>
          </p:sp>
        </p:grpSp>
      </p:grpSp>
      <p:grpSp>
        <p:nvGrpSpPr>
          <p:cNvPr id="809" name="Group 491"/>
          <p:cNvGrpSpPr/>
          <p:nvPr/>
        </p:nvGrpSpPr>
        <p:grpSpPr>
          <a:xfrm>
            <a:off x="3946482" y="2639154"/>
            <a:ext cx="898003" cy="360040"/>
            <a:chOff x="4160912" y="1412429"/>
            <a:chExt cx="898003" cy="360040"/>
          </a:xfrm>
        </p:grpSpPr>
        <p:sp>
          <p:nvSpPr>
            <p:cNvPr id="493" name="Rectangle 49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10" name="Group 493"/>
            <p:cNvGrpSpPr/>
            <p:nvPr/>
          </p:nvGrpSpPr>
          <p:grpSpPr>
            <a:xfrm>
              <a:off x="4162648" y="1412429"/>
              <a:ext cx="896267" cy="360040"/>
              <a:chOff x="1234157" y="1484784"/>
              <a:chExt cx="896267" cy="360040"/>
            </a:xfrm>
          </p:grpSpPr>
          <p:sp>
            <p:nvSpPr>
              <p:cNvPr id="495" name="Rectangle 49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T.4</a:t>
                </a:r>
                <a:endParaRPr lang="fr-FR" sz="800"/>
              </a:p>
            </p:txBody>
          </p:sp>
          <p:sp>
            <p:nvSpPr>
              <p:cNvPr id="496" name="Rectangle 49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Filtre anaérobie</a:t>
                </a:r>
                <a:endParaRPr lang="fr-FR" sz="800" dirty="0">
                  <a:solidFill>
                    <a:schemeClr val="tx1"/>
                  </a:solidFill>
                </a:endParaRPr>
              </a:p>
            </p:txBody>
          </p:sp>
        </p:grpSp>
      </p:grpSp>
      <p:grpSp>
        <p:nvGrpSpPr>
          <p:cNvPr id="811" name="Group 496"/>
          <p:cNvGrpSpPr/>
          <p:nvPr/>
        </p:nvGrpSpPr>
        <p:grpSpPr>
          <a:xfrm>
            <a:off x="3946482" y="3071202"/>
            <a:ext cx="898003" cy="360040"/>
            <a:chOff x="4160912" y="1412429"/>
            <a:chExt cx="898003" cy="360040"/>
          </a:xfrm>
        </p:grpSpPr>
        <p:sp>
          <p:nvSpPr>
            <p:cNvPr id="498" name="Rectangle 49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12" name="Group 498"/>
            <p:cNvGrpSpPr/>
            <p:nvPr/>
          </p:nvGrpSpPr>
          <p:grpSpPr>
            <a:xfrm>
              <a:off x="4162648" y="1412429"/>
              <a:ext cx="896267" cy="360040"/>
              <a:chOff x="1234157" y="1484784"/>
              <a:chExt cx="896267" cy="360040"/>
            </a:xfrm>
          </p:grpSpPr>
          <p:sp>
            <p:nvSpPr>
              <p:cNvPr id="500" name="Rectangle 49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T.5</a:t>
                </a:r>
                <a:endParaRPr lang="fr-FR" sz="800"/>
              </a:p>
            </p:txBody>
          </p:sp>
          <p:sp>
            <p:nvSpPr>
              <p:cNvPr id="501" name="Rectangle 50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Lagunage</a:t>
                </a:r>
                <a:endParaRPr lang="fr-FR" sz="800" dirty="0">
                  <a:solidFill>
                    <a:schemeClr val="tx1"/>
                  </a:solidFill>
                </a:endParaRPr>
              </a:p>
            </p:txBody>
          </p:sp>
        </p:grpSp>
      </p:grpSp>
      <p:grpSp>
        <p:nvGrpSpPr>
          <p:cNvPr id="813" name="Group 501"/>
          <p:cNvGrpSpPr/>
          <p:nvPr/>
        </p:nvGrpSpPr>
        <p:grpSpPr>
          <a:xfrm>
            <a:off x="3946482" y="3503250"/>
            <a:ext cx="898003" cy="360040"/>
            <a:chOff x="4160912" y="1412429"/>
            <a:chExt cx="898003" cy="360040"/>
          </a:xfrm>
        </p:grpSpPr>
        <p:sp>
          <p:nvSpPr>
            <p:cNvPr id="503" name="Rectangle 50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14" name="Group 503"/>
            <p:cNvGrpSpPr/>
            <p:nvPr/>
          </p:nvGrpSpPr>
          <p:grpSpPr>
            <a:xfrm>
              <a:off x="4162648" y="1412429"/>
              <a:ext cx="896267" cy="360040"/>
              <a:chOff x="1234157" y="1484784"/>
              <a:chExt cx="896267" cy="360040"/>
            </a:xfrm>
          </p:grpSpPr>
          <p:sp>
            <p:nvSpPr>
              <p:cNvPr id="505" name="Rectangle 50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T.6</a:t>
                </a:r>
                <a:endParaRPr lang="fr-FR" sz="800"/>
              </a:p>
            </p:txBody>
          </p:sp>
          <p:sp>
            <p:nvSpPr>
              <p:cNvPr id="506" name="Rectangle 50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Lagunage aéré</a:t>
                </a:r>
                <a:endParaRPr lang="fr-FR" sz="800" dirty="0">
                  <a:solidFill>
                    <a:schemeClr val="tx1"/>
                  </a:solidFill>
                </a:endParaRPr>
              </a:p>
            </p:txBody>
          </p:sp>
        </p:grpSp>
      </p:grpSp>
      <p:grpSp>
        <p:nvGrpSpPr>
          <p:cNvPr id="815" name="Group 506"/>
          <p:cNvGrpSpPr/>
          <p:nvPr/>
        </p:nvGrpSpPr>
        <p:grpSpPr>
          <a:xfrm>
            <a:off x="3946482" y="4367346"/>
            <a:ext cx="898003" cy="360040"/>
            <a:chOff x="4160912" y="1412429"/>
            <a:chExt cx="898003" cy="360040"/>
          </a:xfrm>
        </p:grpSpPr>
        <p:sp>
          <p:nvSpPr>
            <p:cNvPr id="508" name="Rectangle 50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16" name="Group 508"/>
            <p:cNvGrpSpPr/>
            <p:nvPr/>
          </p:nvGrpSpPr>
          <p:grpSpPr>
            <a:xfrm>
              <a:off x="4162648" y="1412429"/>
              <a:ext cx="896267" cy="360040"/>
              <a:chOff x="1234157" y="1484784"/>
              <a:chExt cx="896267" cy="360040"/>
            </a:xfrm>
          </p:grpSpPr>
          <p:sp>
            <p:nvSpPr>
              <p:cNvPr id="530" name="Rectangle 52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T.8</a:t>
                </a:r>
                <a:endParaRPr lang="fr-FR" sz="800"/>
              </a:p>
            </p:txBody>
          </p:sp>
          <p:sp>
            <p:nvSpPr>
              <p:cNvPr id="531" name="Rectangle 53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FP horizontal</a:t>
                </a:r>
                <a:endParaRPr lang="fr-FR" sz="800" dirty="0">
                  <a:solidFill>
                    <a:schemeClr val="tx1"/>
                  </a:solidFill>
                </a:endParaRPr>
              </a:p>
            </p:txBody>
          </p:sp>
        </p:grpSp>
      </p:grpSp>
      <p:grpSp>
        <p:nvGrpSpPr>
          <p:cNvPr id="817" name="Group 531"/>
          <p:cNvGrpSpPr/>
          <p:nvPr/>
        </p:nvGrpSpPr>
        <p:grpSpPr>
          <a:xfrm>
            <a:off x="3946482" y="3935298"/>
            <a:ext cx="898003" cy="360040"/>
            <a:chOff x="4160912" y="1412429"/>
            <a:chExt cx="898003" cy="360040"/>
          </a:xfrm>
        </p:grpSpPr>
        <p:sp>
          <p:nvSpPr>
            <p:cNvPr id="533" name="Rectangle 53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18" name="Group 533"/>
            <p:cNvGrpSpPr/>
            <p:nvPr/>
          </p:nvGrpSpPr>
          <p:grpSpPr>
            <a:xfrm>
              <a:off x="4162648" y="1412429"/>
              <a:ext cx="896267" cy="360040"/>
              <a:chOff x="1234157" y="1484784"/>
              <a:chExt cx="896267" cy="360040"/>
            </a:xfrm>
          </p:grpSpPr>
          <p:sp>
            <p:nvSpPr>
              <p:cNvPr id="535" name="Rectangle 53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T.7</a:t>
                </a:r>
                <a:endParaRPr lang="fr-FR" sz="800"/>
              </a:p>
            </p:txBody>
          </p:sp>
          <p:sp>
            <p:nvSpPr>
              <p:cNvPr id="536" name="Rectangle 53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Marais à écoulement surfacique</a:t>
                </a:r>
                <a:endParaRPr lang="fr-FR" sz="800" dirty="0">
                  <a:solidFill>
                    <a:schemeClr val="tx1"/>
                  </a:solidFill>
                </a:endParaRPr>
              </a:p>
            </p:txBody>
          </p:sp>
        </p:grpSp>
      </p:grpSp>
      <p:grpSp>
        <p:nvGrpSpPr>
          <p:cNvPr id="819" name="Group 536"/>
          <p:cNvGrpSpPr/>
          <p:nvPr/>
        </p:nvGrpSpPr>
        <p:grpSpPr>
          <a:xfrm>
            <a:off x="3946482" y="4799394"/>
            <a:ext cx="898003" cy="360040"/>
            <a:chOff x="4160912" y="1412429"/>
            <a:chExt cx="898003" cy="360040"/>
          </a:xfrm>
        </p:grpSpPr>
        <p:sp>
          <p:nvSpPr>
            <p:cNvPr id="538" name="Rectangle 53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20" name="Group 538"/>
            <p:cNvGrpSpPr/>
            <p:nvPr/>
          </p:nvGrpSpPr>
          <p:grpSpPr>
            <a:xfrm>
              <a:off x="4162648" y="1412429"/>
              <a:ext cx="896267" cy="360040"/>
              <a:chOff x="1234157" y="1484784"/>
              <a:chExt cx="896267" cy="360040"/>
            </a:xfrm>
          </p:grpSpPr>
          <p:sp>
            <p:nvSpPr>
              <p:cNvPr id="560" name="Rectangle 55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T.9</a:t>
                </a:r>
                <a:endParaRPr lang="fr-FR" sz="800"/>
              </a:p>
            </p:txBody>
          </p:sp>
          <p:sp>
            <p:nvSpPr>
              <p:cNvPr id="561" name="Rectangle 56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FP vertical</a:t>
                </a:r>
                <a:endParaRPr lang="fr-FR" sz="800" dirty="0">
                  <a:solidFill>
                    <a:schemeClr val="tx1"/>
                  </a:solidFill>
                </a:endParaRPr>
              </a:p>
            </p:txBody>
          </p:sp>
        </p:grpSp>
      </p:grpSp>
      <p:grpSp>
        <p:nvGrpSpPr>
          <p:cNvPr id="821" name="Group 561"/>
          <p:cNvGrpSpPr/>
          <p:nvPr/>
        </p:nvGrpSpPr>
        <p:grpSpPr>
          <a:xfrm>
            <a:off x="3946482" y="5231442"/>
            <a:ext cx="898003" cy="360040"/>
            <a:chOff x="4160912" y="1412429"/>
            <a:chExt cx="898003" cy="360040"/>
          </a:xfrm>
        </p:grpSpPr>
        <p:sp>
          <p:nvSpPr>
            <p:cNvPr id="563" name="Rectangle 56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22" name="Group 563"/>
            <p:cNvGrpSpPr/>
            <p:nvPr/>
          </p:nvGrpSpPr>
          <p:grpSpPr>
            <a:xfrm>
              <a:off x="4162648" y="1412429"/>
              <a:ext cx="896267" cy="360040"/>
              <a:chOff x="1234157" y="1484784"/>
              <a:chExt cx="896267" cy="360040"/>
            </a:xfrm>
          </p:grpSpPr>
          <p:sp>
            <p:nvSpPr>
              <p:cNvPr id="565" name="Rectangle 56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T.10</a:t>
                </a:r>
                <a:endParaRPr lang="fr-FR" sz="800"/>
              </a:p>
            </p:txBody>
          </p:sp>
          <p:sp>
            <p:nvSpPr>
              <p:cNvPr id="566" name="Rectangle 56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Lit bactérien</a:t>
                </a:r>
                <a:endParaRPr lang="fr-FR" sz="800" dirty="0">
                  <a:solidFill>
                    <a:schemeClr val="tx1"/>
                  </a:solidFill>
                </a:endParaRPr>
              </a:p>
            </p:txBody>
          </p:sp>
        </p:grpSp>
      </p:grpSp>
      <p:grpSp>
        <p:nvGrpSpPr>
          <p:cNvPr id="823" name="Group 566"/>
          <p:cNvGrpSpPr/>
          <p:nvPr/>
        </p:nvGrpSpPr>
        <p:grpSpPr>
          <a:xfrm>
            <a:off x="3946482" y="5663490"/>
            <a:ext cx="898003" cy="360040"/>
            <a:chOff x="4160912" y="1412429"/>
            <a:chExt cx="898003" cy="360040"/>
          </a:xfrm>
        </p:grpSpPr>
        <p:sp>
          <p:nvSpPr>
            <p:cNvPr id="568" name="Rectangle 56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824" name="Group 568"/>
            <p:cNvGrpSpPr/>
            <p:nvPr/>
          </p:nvGrpSpPr>
          <p:grpSpPr>
            <a:xfrm>
              <a:off x="4162648" y="1412429"/>
              <a:ext cx="896267" cy="360040"/>
              <a:chOff x="1234157" y="1484784"/>
              <a:chExt cx="896267" cy="360040"/>
            </a:xfrm>
          </p:grpSpPr>
          <p:sp>
            <p:nvSpPr>
              <p:cNvPr id="681" name="Rectangle 68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T.11</a:t>
                </a:r>
                <a:endParaRPr lang="fr-FR" sz="800"/>
              </a:p>
            </p:txBody>
          </p:sp>
          <p:sp>
            <p:nvSpPr>
              <p:cNvPr id="682" name="Rectangle 68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rgbClr val="122B4A"/>
                    </a:solidFill>
                  </a:rPr>
                  <a:t>Biofiltration  </a:t>
                </a:r>
                <a:r>
                  <a:rPr lang="fr-FR" sz="800" smtClean="0">
                    <a:solidFill>
                      <a:srgbClr val="122B4A"/>
                    </a:solidFill>
                  </a:rPr>
                  <a:t>sur boues </a:t>
                </a:r>
                <a:r>
                  <a:rPr lang="fr-FR" sz="800" dirty="0" smtClean="0">
                    <a:solidFill>
                      <a:srgbClr val="122B4A"/>
                    </a:solidFill>
                  </a:rPr>
                  <a:t>anaérobies</a:t>
                </a:r>
                <a:endParaRPr lang="fr-FR" sz="800" dirty="0">
                  <a:solidFill>
                    <a:srgbClr val="122B4A"/>
                  </a:solidFill>
                </a:endParaRPr>
              </a:p>
            </p:txBody>
          </p:sp>
        </p:grpSp>
      </p:grpSp>
      <p:grpSp>
        <p:nvGrpSpPr>
          <p:cNvPr id="825" name="Group 682"/>
          <p:cNvGrpSpPr/>
          <p:nvPr/>
        </p:nvGrpSpPr>
        <p:grpSpPr>
          <a:xfrm>
            <a:off x="3946482" y="6095538"/>
            <a:ext cx="898003" cy="360040"/>
            <a:chOff x="4160912" y="1412429"/>
            <a:chExt cx="898003" cy="360040"/>
          </a:xfrm>
        </p:grpSpPr>
        <p:sp>
          <p:nvSpPr>
            <p:cNvPr id="684" name="Rectangle 68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26" name="Group 684"/>
            <p:cNvGrpSpPr/>
            <p:nvPr/>
          </p:nvGrpSpPr>
          <p:grpSpPr>
            <a:xfrm>
              <a:off x="4162648" y="1412429"/>
              <a:ext cx="896267" cy="360040"/>
              <a:chOff x="1234157" y="1484784"/>
              <a:chExt cx="896267" cy="360040"/>
            </a:xfrm>
          </p:grpSpPr>
          <p:sp>
            <p:nvSpPr>
              <p:cNvPr id="686" name="Rectangle 68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fr-FR" sz="800" smtClean="0"/>
                  <a:t>T.12</a:t>
                </a:r>
                <a:endParaRPr lang="fr-FR" sz="800"/>
              </a:p>
            </p:txBody>
          </p:sp>
          <p:sp>
            <p:nvSpPr>
              <p:cNvPr id="687" name="Rectangle 68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Boues </a:t>
                </a:r>
                <a:r>
                  <a:rPr lang="fr-FR" sz="800" dirty="0" smtClean="0">
                    <a:solidFill>
                      <a:schemeClr val="tx1"/>
                    </a:solidFill>
                  </a:rPr>
                  <a:t>activées</a:t>
                </a:r>
                <a:endParaRPr lang="fr-FR" sz="800" dirty="0">
                  <a:solidFill>
                    <a:schemeClr val="tx1"/>
                  </a:solidFill>
                </a:endParaRPr>
              </a:p>
            </p:txBody>
          </p:sp>
        </p:grpSp>
      </p:grpSp>
      <p:grpSp>
        <p:nvGrpSpPr>
          <p:cNvPr id="293" name="Group 727"/>
          <p:cNvGrpSpPr/>
          <p:nvPr/>
        </p:nvGrpSpPr>
        <p:grpSpPr>
          <a:xfrm>
            <a:off x="7114908" y="1340768"/>
            <a:ext cx="896267" cy="360040"/>
            <a:chOff x="6277169" y="944724"/>
            <a:chExt cx="896267" cy="360040"/>
          </a:xfrm>
        </p:grpSpPr>
        <p:sp>
          <p:nvSpPr>
            <p:cNvPr id="729" name="Rectangle 72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294" name="Group 729"/>
            <p:cNvGrpSpPr/>
            <p:nvPr/>
          </p:nvGrpSpPr>
          <p:grpSpPr>
            <a:xfrm>
              <a:off x="6277169" y="944724"/>
              <a:ext cx="896267" cy="360040"/>
              <a:chOff x="1234157" y="1484784"/>
              <a:chExt cx="896267" cy="360040"/>
            </a:xfrm>
          </p:grpSpPr>
          <p:sp>
            <p:nvSpPr>
              <p:cNvPr id="731" name="Rectangle 73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D.13</a:t>
                </a:r>
                <a:endParaRPr lang="fr-FR" sz="800"/>
              </a:p>
            </p:txBody>
          </p:sp>
          <p:sp>
            <p:nvSpPr>
              <p:cNvPr id="732" name="Rectangle 73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Combustion du biogaz</a:t>
                </a:r>
                <a:endParaRPr lang="fr-FR" sz="800" dirty="0">
                  <a:solidFill>
                    <a:schemeClr val="tx1"/>
                  </a:solidFill>
                </a:endParaRPr>
              </a:p>
            </p:txBody>
          </p:sp>
        </p:grpSp>
      </p:grpSp>
      <p:grpSp>
        <p:nvGrpSpPr>
          <p:cNvPr id="295" name="Group 732"/>
          <p:cNvGrpSpPr/>
          <p:nvPr/>
        </p:nvGrpSpPr>
        <p:grpSpPr>
          <a:xfrm>
            <a:off x="6106796" y="1775058"/>
            <a:ext cx="896267" cy="360040"/>
            <a:chOff x="6277169" y="944724"/>
            <a:chExt cx="896267" cy="360040"/>
          </a:xfrm>
        </p:grpSpPr>
        <p:sp>
          <p:nvSpPr>
            <p:cNvPr id="734" name="Rectangle 73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96" name="Group 734"/>
            <p:cNvGrpSpPr/>
            <p:nvPr/>
          </p:nvGrpSpPr>
          <p:grpSpPr>
            <a:xfrm>
              <a:off x="6277169" y="944724"/>
              <a:ext cx="896267" cy="360040"/>
              <a:chOff x="1234157" y="1484784"/>
              <a:chExt cx="896267" cy="360040"/>
            </a:xfrm>
          </p:grpSpPr>
          <p:sp>
            <p:nvSpPr>
              <p:cNvPr id="736" name="Rectangle 73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D.2</a:t>
                </a:r>
                <a:endParaRPr lang="en-GB" sz="800" dirty="0"/>
              </a:p>
            </p:txBody>
          </p:sp>
          <p:sp>
            <p:nvSpPr>
              <p:cNvPr id="737" name="Rectangle 73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297" name="Group 737"/>
          <p:cNvGrpSpPr/>
          <p:nvPr/>
        </p:nvGrpSpPr>
        <p:grpSpPr>
          <a:xfrm>
            <a:off x="6106796" y="2207106"/>
            <a:ext cx="896267" cy="360040"/>
            <a:chOff x="6277169" y="944724"/>
            <a:chExt cx="896267" cy="360040"/>
          </a:xfrm>
        </p:grpSpPr>
        <p:sp>
          <p:nvSpPr>
            <p:cNvPr id="739" name="Rectangle 7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98" name="Group 739"/>
            <p:cNvGrpSpPr/>
            <p:nvPr/>
          </p:nvGrpSpPr>
          <p:grpSpPr>
            <a:xfrm>
              <a:off x="6277169" y="944724"/>
              <a:ext cx="896267" cy="360040"/>
              <a:chOff x="1234157" y="1484784"/>
              <a:chExt cx="896267" cy="360040"/>
            </a:xfrm>
          </p:grpSpPr>
          <p:sp>
            <p:nvSpPr>
              <p:cNvPr id="741" name="Rectangle 7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D.3</a:t>
                </a:r>
                <a:endParaRPr lang="en-GB" sz="800" dirty="0"/>
              </a:p>
            </p:txBody>
          </p:sp>
          <p:sp>
            <p:nvSpPr>
              <p:cNvPr id="742" name="Rectangle 74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299" name="Group 742"/>
          <p:cNvGrpSpPr/>
          <p:nvPr/>
        </p:nvGrpSpPr>
        <p:grpSpPr>
          <a:xfrm>
            <a:off x="6106796" y="2639154"/>
            <a:ext cx="896267" cy="360040"/>
            <a:chOff x="6277169" y="944724"/>
            <a:chExt cx="896267" cy="360040"/>
          </a:xfrm>
        </p:grpSpPr>
        <p:sp>
          <p:nvSpPr>
            <p:cNvPr id="744" name="Rectangle 74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00" name="Group 744"/>
            <p:cNvGrpSpPr/>
            <p:nvPr/>
          </p:nvGrpSpPr>
          <p:grpSpPr>
            <a:xfrm>
              <a:off x="6277169" y="944724"/>
              <a:ext cx="896267" cy="360040"/>
              <a:chOff x="1234157" y="1484784"/>
              <a:chExt cx="896267" cy="360040"/>
            </a:xfrm>
          </p:grpSpPr>
          <p:sp>
            <p:nvSpPr>
              <p:cNvPr id="746" name="Rectangle 74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D.4</a:t>
                </a:r>
                <a:endParaRPr lang="en-GB" sz="800" dirty="0"/>
              </a:p>
            </p:txBody>
          </p:sp>
          <p:sp>
            <p:nvSpPr>
              <p:cNvPr id="747" name="Rectangle 74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304" name="Group 747"/>
          <p:cNvGrpSpPr/>
          <p:nvPr/>
        </p:nvGrpSpPr>
        <p:grpSpPr>
          <a:xfrm>
            <a:off x="6106796" y="3071202"/>
            <a:ext cx="896267" cy="360040"/>
            <a:chOff x="6277169" y="944724"/>
            <a:chExt cx="896267" cy="360040"/>
          </a:xfrm>
        </p:grpSpPr>
        <p:sp>
          <p:nvSpPr>
            <p:cNvPr id="749" name="Rectangle 74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05" name="Group 749"/>
            <p:cNvGrpSpPr/>
            <p:nvPr/>
          </p:nvGrpSpPr>
          <p:grpSpPr>
            <a:xfrm>
              <a:off x="6277169" y="944724"/>
              <a:ext cx="896267" cy="360040"/>
              <a:chOff x="1234157" y="1484784"/>
              <a:chExt cx="896267" cy="360040"/>
            </a:xfrm>
          </p:grpSpPr>
          <p:sp>
            <p:nvSpPr>
              <p:cNvPr id="751" name="Rectangle 75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D.5</a:t>
                </a:r>
                <a:endParaRPr lang="en-GB" sz="800" dirty="0"/>
              </a:p>
            </p:txBody>
          </p:sp>
          <p:sp>
            <p:nvSpPr>
              <p:cNvPr id="752" name="Rectangle 75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307" name="Group 752"/>
          <p:cNvGrpSpPr/>
          <p:nvPr/>
        </p:nvGrpSpPr>
        <p:grpSpPr>
          <a:xfrm>
            <a:off x="6106796" y="3503250"/>
            <a:ext cx="896267" cy="360040"/>
            <a:chOff x="6277169" y="944724"/>
            <a:chExt cx="896267" cy="360040"/>
          </a:xfrm>
        </p:grpSpPr>
        <p:sp>
          <p:nvSpPr>
            <p:cNvPr id="754" name="Rectangle 75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10" name="Group 754"/>
            <p:cNvGrpSpPr/>
            <p:nvPr/>
          </p:nvGrpSpPr>
          <p:grpSpPr>
            <a:xfrm>
              <a:off x="6277169" y="944724"/>
              <a:ext cx="896267" cy="360040"/>
              <a:chOff x="1234157" y="1484784"/>
              <a:chExt cx="896267" cy="360040"/>
            </a:xfrm>
          </p:grpSpPr>
          <p:sp>
            <p:nvSpPr>
              <p:cNvPr id="756" name="Rectangle 75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D.6</a:t>
                </a:r>
                <a:endParaRPr lang="en-GB" sz="800" dirty="0"/>
              </a:p>
            </p:txBody>
          </p:sp>
          <p:sp>
            <p:nvSpPr>
              <p:cNvPr id="757" name="Rectangle 75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Irrigation</a:t>
                </a:r>
                <a:endParaRPr lang="en-GB" sz="800" dirty="0">
                  <a:solidFill>
                    <a:schemeClr val="tx1"/>
                  </a:solidFill>
                </a:endParaRPr>
              </a:p>
            </p:txBody>
          </p:sp>
        </p:grpSp>
      </p:grpSp>
      <p:grpSp>
        <p:nvGrpSpPr>
          <p:cNvPr id="312" name="Group 757"/>
          <p:cNvGrpSpPr/>
          <p:nvPr/>
        </p:nvGrpSpPr>
        <p:grpSpPr>
          <a:xfrm>
            <a:off x="6106796" y="3935298"/>
            <a:ext cx="896267" cy="360040"/>
            <a:chOff x="6277169" y="944724"/>
            <a:chExt cx="896267" cy="360040"/>
          </a:xfrm>
        </p:grpSpPr>
        <p:sp>
          <p:nvSpPr>
            <p:cNvPr id="759" name="Rectangle 75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315" name="Group 759"/>
            <p:cNvGrpSpPr/>
            <p:nvPr/>
          </p:nvGrpSpPr>
          <p:grpSpPr>
            <a:xfrm>
              <a:off x="6277169" y="944724"/>
              <a:ext cx="896267" cy="360040"/>
              <a:chOff x="1234157" y="1484784"/>
              <a:chExt cx="896267" cy="360040"/>
            </a:xfrm>
          </p:grpSpPr>
          <p:sp>
            <p:nvSpPr>
              <p:cNvPr id="761" name="Rectangle 76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D.7</a:t>
                </a:r>
                <a:endParaRPr lang="fr-FR" sz="800"/>
              </a:p>
            </p:txBody>
          </p:sp>
          <p:sp>
            <p:nvSpPr>
              <p:cNvPr id="762" name="Rectangle 76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Puits d’infiltration</a:t>
                </a:r>
                <a:endParaRPr lang="fr-FR" sz="800" dirty="0">
                  <a:solidFill>
                    <a:schemeClr val="tx1"/>
                  </a:solidFill>
                </a:endParaRPr>
              </a:p>
            </p:txBody>
          </p:sp>
        </p:grpSp>
      </p:grpSp>
      <p:grpSp>
        <p:nvGrpSpPr>
          <p:cNvPr id="317" name="Group 762"/>
          <p:cNvGrpSpPr/>
          <p:nvPr/>
        </p:nvGrpSpPr>
        <p:grpSpPr>
          <a:xfrm>
            <a:off x="6106796" y="4367346"/>
            <a:ext cx="896267" cy="360040"/>
            <a:chOff x="6277169" y="944724"/>
            <a:chExt cx="896267" cy="360040"/>
          </a:xfrm>
        </p:grpSpPr>
        <p:sp>
          <p:nvSpPr>
            <p:cNvPr id="764" name="Rectangle 76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320" name="Group 764"/>
            <p:cNvGrpSpPr/>
            <p:nvPr/>
          </p:nvGrpSpPr>
          <p:grpSpPr>
            <a:xfrm>
              <a:off x="6277169" y="944724"/>
              <a:ext cx="896267" cy="360040"/>
              <a:chOff x="1234157" y="1484784"/>
              <a:chExt cx="896267" cy="360040"/>
            </a:xfrm>
          </p:grpSpPr>
          <p:sp>
            <p:nvSpPr>
              <p:cNvPr id="766" name="Rectangle 76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D.8</a:t>
                </a:r>
                <a:endParaRPr lang="fr-FR" sz="800"/>
              </a:p>
            </p:txBody>
          </p:sp>
          <p:sp>
            <p:nvSpPr>
              <p:cNvPr id="767" name="Rectangle 76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Lit d’infiltration</a:t>
                </a:r>
                <a:endParaRPr lang="fr-FR" sz="800" dirty="0">
                  <a:solidFill>
                    <a:schemeClr val="tx1"/>
                  </a:solidFill>
                </a:endParaRPr>
              </a:p>
            </p:txBody>
          </p:sp>
        </p:grpSp>
      </p:grpSp>
      <p:grpSp>
        <p:nvGrpSpPr>
          <p:cNvPr id="322" name="Group 767"/>
          <p:cNvGrpSpPr/>
          <p:nvPr/>
        </p:nvGrpSpPr>
        <p:grpSpPr>
          <a:xfrm>
            <a:off x="6106796" y="4799394"/>
            <a:ext cx="896267" cy="360040"/>
            <a:chOff x="6277169" y="944724"/>
            <a:chExt cx="896267" cy="360040"/>
          </a:xfrm>
        </p:grpSpPr>
        <p:sp>
          <p:nvSpPr>
            <p:cNvPr id="769" name="Rectangle 76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325" name="Group 769"/>
            <p:cNvGrpSpPr/>
            <p:nvPr/>
          </p:nvGrpSpPr>
          <p:grpSpPr>
            <a:xfrm>
              <a:off x="6277169" y="944724"/>
              <a:ext cx="896267" cy="360040"/>
              <a:chOff x="1234157" y="1484784"/>
              <a:chExt cx="896267" cy="360040"/>
            </a:xfrm>
          </p:grpSpPr>
          <p:sp>
            <p:nvSpPr>
              <p:cNvPr id="771" name="Rectangle 77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D.9</a:t>
                </a:r>
                <a:endParaRPr lang="fr-FR" sz="800"/>
              </a:p>
            </p:txBody>
          </p:sp>
          <p:sp>
            <p:nvSpPr>
              <p:cNvPr id="772" name="Rectangle 77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Etang piscicole</a:t>
                </a:r>
                <a:endParaRPr lang="fr-FR" sz="800" dirty="0">
                  <a:solidFill>
                    <a:schemeClr val="tx1"/>
                  </a:solidFill>
                </a:endParaRPr>
              </a:p>
            </p:txBody>
          </p:sp>
        </p:grpSp>
      </p:grpSp>
      <p:grpSp>
        <p:nvGrpSpPr>
          <p:cNvPr id="327" name="Group 772"/>
          <p:cNvGrpSpPr/>
          <p:nvPr/>
        </p:nvGrpSpPr>
        <p:grpSpPr>
          <a:xfrm>
            <a:off x="6106796" y="5231442"/>
            <a:ext cx="896267" cy="360040"/>
            <a:chOff x="6277169" y="944724"/>
            <a:chExt cx="896267" cy="360040"/>
          </a:xfrm>
        </p:grpSpPr>
        <p:sp>
          <p:nvSpPr>
            <p:cNvPr id="774" name="Rectangle 77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330" name="Group 774"/>
            <p:cNvGrpSpPr/>
            <p:nvPr/>
          </p:nvGrpSpPr>
          <p:grpSpPr>
            <a:xfrm>
              <a:off x="6277169" y="944724"/>
              <a:ext cx="896267" cy="360040"/>
              <a:chOff x="1234157" y="1484784"/>
              <a:chExt cx="896267" cy="360040"/>
            </a:xfrm>
          </p:grpSpPr>
          <p:sp>
            <p:nvSpPr>
              <p:cNvPr id="776" name="Rectangle 77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D.10</a:t>
                </a:r>
                <a:endParaRPr lang="fr-FR" sz="800"/>
              </a:p>
            </p:txBody>
          </p:sp>
          <p:sp>
            <p:nvSpPr>
              <p:cNvPr id="777" name="Rectangle 77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Lagunage à macrophytes</a:t>
                </a:r>
                <a:endParaRPr lang="fr-FR" sz="800" dirty="0">
                  <a:solidFill>
                    <a:schemeClr val="tx1"/>
                  </a:solidFill>
                </a:endParaRPr>
              </a:p>
            </p:txBody>
          </p:sp>
        </p:grpSp>
      </p:grpSp>
      <p:grpSp>
        <p:nvGrpSpPr>
          <p:cNvPr id="332" name="Group 777"/>
          <p:cNvGrpSpPr/>
          <p:nvPr/>
        </p:nvGrpSpPr>
        <p:grpSpPr>
          <a:xfrm>
            <a:off x="6106796" y="5663490"/>
            <a:ext cx="896267" cy="360040"/>
            <a:chOff x="6277169" y="944724"/>
            <a:chExt cx="896267" cy="360040"/>
          </a:xfrm>
        </p:grpSpPr>
        <p:sp>
          <p:nvSpPr>
            <p:cNvPr id="779" name="Rectangle 77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335" name="Group 779"/>
            <p:cNvGrpSpPr/>
            <p:nvPr/>
          </p:nvGrpSpPr>
          <p:grpSpPr>
            <a:xfrm>
              <a:off x="6277169" y="944724"/>
              <a:ext cx="896267" cy="360040"/>
              <a:chOff x="1234157" y="1484784"/>
              <a:chExt cx="896267" cy="360040"/>
            </a:xfrm>
          </p:grpSpPr>
          <p:sp>
            <p:nvSpPr>
              <p:cNvPr id="781" name="Rectangle 78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D.11</a:t>
                </a:r>
                <a:endParaRPr lang="fr-FR" sz="800"/>
              </a:p>
            </p:txBody>
          </p:sp>
          <p:sp>
            <p:nvSpPr>
              <p:cNvPr id="782" name="Rectangle 78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700" dirty="0" smtClean="0">
                    <a:solidFill>
                      <a:schemeClr val="tx1"/>
                    </a:solidFill>
                  </a:rPr>
                  <a:t>Déversement/ recharge  de nappe </a:t>
                </a:r>
                <a:endParaRPr lang="fr-FR" sz="700" dirty="0">
                  <a:solidFill>
                    <a:schemeClr val="tx1"/>
                  </a:solidFill>
                </a:endParaRPr>
              </a:p>
            </p:txBody>
          </p:sp>
        </p:grpSp>
      </p:grpSp>
      <p:grpSp>
        <p:nvGrpSpPr>
          <p:cNvPr id="337" name="Group 782"/>
          <p:cNvGrpSpPr/>
          <p:nvPr/>
        </p:nvGrpSpPr>
        <p:grpSpPr>
          <a:xfrm>
            <a:off x="6106796" y="6095538"/>
            <a:ext cx="896267" cy="360040"/>
            <a:chOff x="6277169" y="944724"/>
            <a:chExt cx="896267" cy="360040"/>
          </a:xfrm>
        </p:grpSpPr>
        <p:sp>
          <p:nvSpPr>
            <p:cNvPr id="784" name="Rectangle 78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39" name="Group 784"/>
            <p:cNvGrpSpPr/>
            <p:nvPr/>
          </p:nvGrpSpPr>
          <p:grpSpPr>
            <a:xfrm>
              <a:off x="6277169" y="944724"/>
              <a:ext cx="896267" cy="360040"/>
              <a:chOff x="1234157" y="1484784"/>
              <a:chExt cx="896267" cy="360040"/>
            </a:xfrm>
          </p:grpSpPr>
          <p:sp>
            <p:nvSpPr>
              <p:cNvPr id="786" name="Rectangle 78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fr-FR" sz="800" smtClean="0"/>
                  <a:t>D.12</a:t>
                </a:r>
                <a:endParaRPr lang="fr-FR" sz="800"/>
              </a:p>
            </p:txBody>
          </p:sp>
          <p:sp>
            <p:nvSpPr>
              <p:cNvPr id="787" name="Rectangle 78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rgbClr val="122B4A"/>
                    </a:solidFill>
                  </a:rPr>
                  <a:t>Mise en décharge</a:t>
                </a:r>
                <a:endParaRPr lang="fr-FR" sz="800" dirty="0">
                  <a:solidFill>
                    <a:srgbClr val="122B4A"/>
                  </a:solidFill>
                </a:endParaRPr>
              </a:p>
            </p:txBody>
          </p:sp>
        </p:grpSp>
      </p:grpSp>
      <p:grpSp>
        <p:nvGrpSpPr>
          <p:cNvPr id="340" name="Group 787"/>
          <p:cNvGrpSpPr/>
          <p:nvPr/>
        </p:nvGrpSpPr>
        <p:grpSpPr>
          <a:xfrm>
            <a:off x="8267036" y="1340768"/>
            <a:ext cx="894531" cy="360040"/>
            <a:chOff x="8372328" y="1088079"/>
            <a:chExt cx="894531" cy="360040"/>
          </a:xfrm>
        </p:grpSpPr>
        <p:sp>
          <p:nvSpPr>
            <p:cNvPr id="789" name="Rectangle 788"/>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790" name="Rectangle 789"/>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Traitement des eaux grises</a:t>
              </a:r>
              <a:endParaRPr lang="fr-FR" sz="800">
                <a:solidFill>
                  <a:schemeClr val="tx1"/>
                </a:solidFill>
              </a:endParaRPr>
            </a:p>
          </p:txBody>
        </p:sp>
      </p:grpSp>
      <p:grpSp>
        <p:nvGrpSpPr>
          <p:cNvPr id="341" name="Group 790"/>
          <p:cNvGrpSpPr/>
          <p:nvPr/>
        </p:nvGrpSpPr>
        <p:grpSpPr>
          <a:xfrm>
            <a:off x="8267036" y="1775058"/>
            <a:ext cx="894531" cy="360040"/>
            <a:chOff x="8399811" y="2101152"/>
            <a:chExt cx="894531" cy="360040"/>
          </a:xfrm>
        </p:grpSpPr>
        <p:sp>
          <p:nvSpPr>
            <p:cNvPr id="792" name="Rectangle 791"/>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793" name="Rectangle 792"/>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Drainage des eaux pluviales</a:t>
              </a:r>
              <a:endParaRPr lang="fr-FR" sz="800">
                <a:solidFill>
                  <a:schemeClr val="tx1"/>
                </a:solidFill>
              </a:endParaRPr>
            </a:p>
          </p:txBody>
        </p:sp>
      </p:grpSp>
      <p:grpSp>
        <p:nvGrpSpPr>
          <p:cNvPr id="343" name="Group 799"/>
          <p:cNvGrpSpPr/>
          <p:nvPr/>
        </p:nvGrpSpPr>
        <p:grpSpPr>
          <a:xfrm>
            <a:off x="6106796" y="1340768"/>
            <a:ext cx="896267" cy="360040"/>
            <a:chOff x="6277169" y="944724"/>
            <a:chExt cx="896267" cy="360040"/>
          </a:xfrm>
        </p:grpSpPr>
        <p:sp>
          <p:nvSpPr>
            <p:cNvPr id="801" name="Rectangle 80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45" name="Group 801"/>
            <p:cNvGrpSpPr/>
            <p:nvPr/>
          </p:nvGrpSpPr>
          <p:grpSpPr>
            <a:xfrm>
              <a:off x="6277169" y="944724"/>
              <a:ext cx="896267" cy="360040"/>
              <a:chOff x="1234157" y="1484784"/>
              <a:chExt cx="896267" cy="360040"/>
            </a:xfrm>
          </p:grpSpPr>
          <p:sp>
            <p:nvSpPr>
              <p:cNvPr id="803" name="Rectangle 80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a:t>
                </a:r>
                <a:endParaRPr lang="en-GB" sz="800" dirty="0"/>
              </a:p>
            </p:txBody>
          </p:sp>
          <p:sp>
            <p:nvSpPr>
              <p:cNvPr id="804" name="Rectangle 80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Déplacement</a:t>
                </a:r>
                <a:r>
                  <a:rPr lang="en-GB" sz="800" dirty="0" smtClean="0">
                    <a:solidFill>
                      <a:schemeClr val="tx1"/>
                    </a:solidFill>
                  </a:rPr>
                  <a:t> de fosse / </a:t>
                </a:r>
                <a:r>
                  <a:rPr lang="en-GB" sz="800" dirty="0" err="1" smtClean="0">
                    <a:solidFill>
                      <a:schemeClr val="tx1"/>
                    </a:solidFill>
                  </a:rPr>
                  <a:t>Arborloo</a:t>
                </a:r>
                <a:endParaRPr lang="en-GB" sz="800" dirty="0">
                  <a:solidFill>
                    <a:schemeClr val="tx1"/>
                  </a:solidFill>
                </a:endParaRPr>
              </a:p>
            </p:txBody>
          </p:sp>
        </p:grpSp>
      </p:grpSp>
      <p:sp>
        <p:nvSpPr>
          <p:cNvPr id="301" name="Title 1"/>
          <p:cNvSpPr>
            <a:spLocks noGrp="1"/>
          </p:cNvSpPr>
          <p:nvPr>
            <p:ph type="title"/>
          </p:nvPr>
        </p:nvSpPr>
        <p:spPr>
          <a:xfrm>
            <a:off x="495300" y="274638"/>
            <a:ext cx="8915400" cy="634082"/>
          </a:xfrm>
          <a:ln>
            <a:noFill/>
          </a:ln>
        </p:spPr>
        <p:txBody>
          <a:bodyPr tIns="0" bIns="36000">
            <a:normAutofit/>
          </a:bodyPr>
          <a:lstStyle/>
          <a:p>
            <a:pPr marL="88900"/>
            <a:r>
              <a:rPr lang="fr-FR" sz="2900" dirty="0" smtClean="0"/>
              <a:t>Technologies d’assainissement</a:t>
            </a:r>
            <a:endParaRPr lang="en-GB" sz="2900" dirty="0"/>
          </a:p>
        </p:txBody>
      </p:sp>
      <p:cxnSp>
        <p:nvCxnSpPr>
          <p:cNvPr id="302" name="Straight Connector 30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grpSp>
        <p:nvGrpSpPr>
          <p:cNvPr id="350" name="Group 20"/>
          <p:cNvGrpSpPr/>
          <p:nvPr/>
        </p:nvGrpSpPr>
        <p:grpSpPr>
          <a:xfrm>
            <a:off x="7257256" y="2924943"/>
            <a:ext cx="2124000" cy="3312369"/>
            <a:chOff x="7362581" y="2852934"/>
            <a:chExt cx="2048120" cy="3312369"/>
          </a:xfrm>
        </p:grpSpPr>
        <p:sp>
          <p:nvSpPr>
            <p:cNvPr id="353" name="Flowchart: Process 361"/>
            <p:cNvSpPr/>
            <p:nvPr/>
          </p:nvSpPr>
          <p:spPr>
            <a:xfrm>
              <a:off x="7362581" y="2852934"/>
              <a:ext cx="2048120" cy="3312369"/>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fr-FR" sz="1600" dirty="0" smtClean="0">
                  <a:solidFill>
                    <a:srgbClr val="122B4A"/>
                  </a:solidFill>
                  <a:latin typeface="Arial" pitchFamily="34" charset="0"/>
                  <a:cs typeface="Arial" pitchFamily="34" charset="0"/>
                </a:rPr>
                <a:t>Copier / coller les technologies dans les colonnes des groupes fonctionnels de votre modèle.</a:t>
              </a:r>
            </a:p>
            <a:p>
              <a:pPr marL="88900" indent="358775"/>
              <a:endParaRPr lang="fr-FR" sz="600" dirty="0" smtClean="0">
                <a:solidFill>
                  <a:srgbClr val="122B4A"/>
                </a:solidFill>
                <a:latin typeface="Arial" pitchFamily="34" charset="0"/>
                <a:cs typeface="Arial" pitchFamily="34" charset="0"/>
              </a:endParaRPr>
            </a:p>
            <a:p>
              <a:pPr marL="88900" indent="358775"/>
              <a:r>
                <a:rPr lang="fr-FR" sz="1600" dirty="0" smtClean="0">
                  <a:solidFill>
                    <a:srgbClr val="122B4A"/>
                  </a:solidFill>
                  <a:latin typeface="Arial" pitchFamily="34" charset="0"/>
                  <a:cs typeface="Arial" pitchFamily="34" charset="0"/>
                </a:rPr>
                <a:t>Les codes des technologies (par ex. U.1) font référence aux fiches d’information du Compendium.</a:t>
              </a:r>
              <a:endParaRPr lang="fr-FR" sz="1600" dirty="0">
                <a:solidFill>
                  <a:srgbClr val="122B4A"/>
                </a:solidFill>
                <a:latin typeface="Arial" pitchFamily="34" charset="0"/>
                <a:cs typeface="Arial" pitchFamily="34" charset="0"/>
              </a:endParaRPr>
            </a:p>
          </p:txBody>
        </p:sp>
        <p:sp>
          <p:nvSpPr>
            <p:cNvPr id="355" name="TextBox 362"/>
            <p:cNvSpPr txBox="1"/>
            <p:nvPr/>
          </p:nvSpPr>
          <p:spPr>
            <a:xfrm>
              <a:off x="7462937" y="2924943"/>
              <a:ext cx="415208" cy="430887"/>
            </a:xfrm>
            <a:prstGeom prst="rect">
              <a:avLst/>
            </a:prstGeom>
            <a:noFill/>
          </p:spPr>
          <p:txBody>
            <a:bodyPr wrap="square" rtlCol="0">
              <a:spAutoFit/>
            </a:bodyPr>
            <a:lstStyle/>
            <a:p>
              <a:r>
                <a:rPr lang="fr-FR" sz="2200" b="1" dirty="0" smtClean="0">
                  <a:solidFill>
                    <a:srgbClr val="122B4A"/>
                  </a:solidFill>
                  <a:latin typeface="Arial" pitchFamily="34" charset="0"/>
                  <a:cs typeface="Arial" pitchFamily="34" charset="0"/>
                  <a:sym typeface="Wingdings"/>
                </a:rPr>
                <a:t></a:t>
              </a:r>
              <a:endParaRPr lang="fr-FR" sz="2200" b="1" dirty="0"/>
            </a:p>
          </p:txBody>
        </p:sp>
        <p:sp>
          <p:nvSpPr>
            <p:cNvPr id="358" name="TextBox 363"/>
            <p:cNvSpPr txBox="1"/>
            <p:nvPr/>
          </p:nvSpPr>
          <p:spPr>
            <a:xfrm>
              <a:off x="7502857" y="4509119"/>
              <a:ext cx="415208" cy="430887"/>
            </a:xfrm>
            <a:prstGeom prst="rect">
              <a:avLst/>
            </a:prstGeom>
            <a:noFill/>
          </p:spPr>
          <p:txBody>
            <a:bodyPr wrap="square" rtlCol="0">
              <a:spAutoFit/>
            </a:bodyPr>
            <a:lstStyle/>
            <a:p>
              <a:r>
                <a:rPr lang="fr-FR" sz="2200" b="1" dirty="0" smtClean="0">
                  <a:solidFill>
                    <a:srgbClr val="122B4A"/>
                  </a:solidFill>
                  <a:latin typeface="Arial" pitchFamily="34" charset="0"/>
                  <a:cs typeface="Arial" pitchFamily="34" charset="0"/>
                  <a:sym typeface="Wingdings"/>
                </a:rPr>
                <a:t></a:t>
              </a:r>
              <a:endParaRPr lang="fr-FR" sz="2200" b="1" dirty="0"/>
            </a:p>
          </p:txBody>
        </p:sp>
      </p:grpSp>
      <p:grpSp>
        <p:nvGrpSpPr>
          <p:cNvPr id="368" name="Group 697"/>
          <p:cNvGrpSpPr/>
          <p:nvPr/>
        </p:nvGrpSpPr>
        <p:grpSpPr>
          <a:xfrm>
            <a:off x="5025008" y="1776192"/>
            <a:ext cx="898003" cy="360040"/>
            <a:chOff x="4160912" y="1412429"/>
            <a:chExt cx="898003" cy="360040"/>
          </a:xfrm>
        </p:grpSpPr>
        <p:sp>
          <p:nvSpPr>
            <p:cNvPr id="369" name="Rectangle 36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370" name="Group 699"/>
            <p:cNvGrpSpPr/>
            <p:nvPr/>
          </p:nvGrpSpPr>
          <p:grpSpPr>
            <a:xfrm>
              <a:off x="4162648" y="1412429"/>
              <a:ext cx="896267" cy="360040"/>
              <a:chOff x="1234157" y="1484784"/>
              <a:chExt cx="896267" cy="360040"/>
            </a:xfrm>
          </p:grpSpPr>
          <p:sp>
            <p:nvSpPr>
              <p:cNvPr id="371" name="Rectangle 37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T.14</a:t>
                </a:r>
                <a:endParaRPr lang="fr-FR" sz="800"/>
              </a:p>
            </p:txBody>
          </p:sp>
          <p:sp>
            <p:nvSpPr>
              <p:cNvPr id="372" name="Rectangle 37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Lits de séchage non plantés</a:t>
                </a:r>
                <a:endParaRPr lang="fr-FR" sz="800" dirty="0">
                  <a:solidFill>
                    <a:schemeClr val="tx1"/>
                  </a:solidFill>
                </a:endParaRPr>
              </a:p>
            </p:txBody>
          </p:sp>
        </p:grpSp>
      </p:grpSp>
      <p:grpSp>
        <p:nvGrpSpPr>
          <p:cNvPr id="373" name="Group 702"/>
          <p:cNvGrpSpPr/>
          <p:nvPr/>
        </p:nvGrpSpPr>
        <p:grpSpPr>
          <a:xfrm>
            <a:off x="5025008" y="1341902"/>
            <a:ext cx="898003" cy="360040"/>
            <a:chOff x="4160912" y="1412429"/>
            <a:chExt cx="898003" cy="360040"/>
          </a:xfrm>
        </p:grpSpPr>
        <p:sp>
          <p:nvSpPr>
            <p:cNvPr id="374" name="Rectangle 37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a:p>
          </p:txBody>
        </p:sp>
        <p:grpSp>
          <p:nvGrpSpPr>
            <p:cNvPr id="375" name="Group 704"/>
            <p:cNvGrpSpPr/>
            <p:nvPr/>
          </p:nvGrpSpPr>
          <p:grpSpPr>
            <a:xfrm>
              <a:off x="4162648" y="1412429"/>
              <a:ext cx="896267" cy="360040"/>
              <a:chOff x="1234157" y="1484784"/>
              <a:chExt cx="896267" cy="360040"/>
            </a:xfrm>
          </p:grpSpPr>
          <p:sp>
            <p:nvSpPr>
              <p:cNvPr id="378" name="Rectangle 377"/>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700" smtClean="0"/>
                  <a:t>T.13</a:t>
                </a:r>
                <a:endParaRPr lang="fr-FR" sz="700"/>
              </a:p>
            </p:txBody>
          </p:sp>
          <p:sp>
            <p:nvSpPr>
              <p:cNvPr id="380" name="Rectangle 37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700" dirty="0" smtClean="0">
                    <a:solidFill>
                      <a:schemeClr val="tx1"/>
                    </a:solidFill>
                  </a:rPr>
                  <a:t>Bassin de décantation / épaississement</a:t>
                </a:r>
                <a:endParaRPr lang="fr-FR" sz="700" dirty="0">
                  <a:solidFill>
                    <a:schemeClr val="tx1"/>
                  </a:solidFill>
                </a:endParaRPr>
              </a:p>
            </p:txBody>
          </p:sp>
        </p:grpSp>
      </p:grpSp>
      <p:grpSp>
        <p:nvGrpSpPr>
          <p:cNvPr id="383" name="Group 707"/>
          <p:cNvGrpSpPr/>
          <p:nvPr/>
        </p:nvGrpSpPr>
        <p:grpSpPr>
          <a:xfrm>
            <a:off x="5025008" y="2208240"/>
            <a:ext cx="898003" cy="360040"/>
            <a:chOff x="4160912" y="1412429"/>
            <a:chExt cx="898003" cy="360040"/>
          </a:xfrm>
        </p:grpSpPr>
        <p:sp>
          <p:nvSpPr>
            <p:cNvPr id="385" name="Rectangle 384"/>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388" name="Group 709"/>
            <p:cNvGrpSpPr/>
            <p:nvPr/>
          </p:nvGrpSpPr>
          <p:grpSpPr>
            <a:xfrm>
              <a:off x="4162648" y="1412429"/>
              <a:ext cx="896267" cy="360040"/>
              <a:chOff x="1234157" y="1484784"/>
              <a:chExt cx="896267" cy="360040"/>
            </a:xfrm>
          </p:grpSpPr>
          <p:sp>
            <p:nvSpPr>
              <p:cNvPr id="390" name="Rectangle 38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T.15</a:t>
                </a:r>
                <a:endParaRPr lang="fr-FR" sz="800"/>
              </a:p>
            </p:txBody>
          </p:sp>
          <p:sp>
            <p:nvSpPr>
              <p:cNvPr id="393" name="Rectangle 392"/>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Lits de séchage plantés</a:t>
                </a:r>
                <a:endParaRPr lang="fr-FR" sz="800" dirty="0">
                  <a:solidFill>
                    <a:schemeClr val="tx1"/>
                  </a:solidFill>
                </a:endParaRPr>
              </a:p>
            </p:txBody>
          </p:sp>
        </p:grpSp>
      </p:grpSp>
      <p:grpSp>
        <p:nvGrpSpPr>
          <p:cNvPr id="395" name="Group 712"/>
          <p:cNvGrpSpPr/>
          <p:nvPr/>
        </p:nvGrpSpPr>
        <p:grpSpPr>
          <a:xfrm>
            <a:off x="5025008" y="2640288"/>
            <a:ext cx="898003" cy="360040"/>
            <a:chOff x="4160912" y="1412429"/>
            <a:chExt cx="898003" cy="360040"/>
          </a:xfrm>
        </p:grpSpPr>
        <p:sp>
          <p:nvSpPr>
            <p:cNvPr id="398" name="Rectangle 39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400" name="Group 714"/>
            <p:cNvGrpSpPr/>
            <p:nvPr/>
          </p:nvGrpSpPr>
          <p:grpSpPr>
            <a:xfrm>
              <a:off x="4162648" y="1412429"/>
              <a:ext cx="896267" cy="360040"/>
              <a:chOff x="1234157" y="1484784"/>
              <a:chExt cx="896267" cy="360040"/>
            </a:xfrm>
          </p:grpSpPr>
          <p:sp>
            <p:nvSpPr>
              <p:cNvPr id="403" name="Rectangle 402"/>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T.16</a:t>
                </a:r>
                <a:endParaRPr lang="fr-FR" sz="800"/>
              </a:p>
            </p:txBody>
          </p:sp>
          <p:sp>
            <p:nvSpPr>
              <p:cNvPr id="405" name="Rectangle 404"/>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Co-Compostage</a:t>
                </a:r>
                <a:endParaRPr lang="fr-FR" sz="800" dirty="0">
                  <a:solidFill>
                    <a:schemeClr val="tx1"/>
                  </a:solidFill>
                </a:endParaRPr>
              </a:p>
            </p:txBody>
          </p:sp>
        </p:grpSp>
      </p:grpSp>
      <p:grpSp>
        <p:nvGrpSpPr>
          <p:cNvPr id="408" name="Group 717"/>
          <p:cNvGrpSpPr/>
          <p:nvPr/>
        </p:nvGrpSpPr>
        <p:grpSpPr>
          <a:xfrm>
            <a:off x="5025008" y="3072336"/>
            <a:ext cx="898003" cy="360040"/>
            <a:chOff x="4160912" y="1412429"/>
            <a:chExt cx="898003" cy="360040"/>
          </a:xfrm>
        </p:grpSpPr>
        <p:sp>
          <p:nvSpPr>
            <p:cNvPr id="410" name="Rectangle 409"/>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411" name="Group 719"/>
            <p:cNvGrpSpPr/>
            <p:nvPr/>
          </p:nvGrpSpPr>
          <p:grpSpPr>
            <a:xfrm>
              <a:off x="4162648" y="1412429"/>
              <a:ext cx="896267" cy="360040"/>
              <a:chOff x="1234157" y="1484784"/>
              <a:chExt cx="896267" cy="360040"/>
            </a:xfrm>
          </p:grpSpPr>
          <p:sp>
            <p:nvSpPr>
              <p:cNvPr id="412" name="Rectangle 411"/>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fr-FR" sz="800" smtClean="0"/>
                  <a:t>T.17</a:t>
                </a:r>
                <a:endParaRPr lang="fr-FR" sz="800"/>
              </a:p>
            </p:txBody>
          </p:sp>
          <p:sp>
            <p:nvSpPr>
              <p:cNvPr id="413" name="Rectangle 412"/>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Réacteur à biogaz</a:t>
                </a:r>
                <a:endParaRPr lang="fr-FR" sz="800" dirty="0">
                  <a:solidFill>
                    <a:schemeClr val="tx1"/>
                  </a:solidFill>
                </a:endParaRPr>
              </a:p>
            </p:txBody>
          </p:sp>
        </p:grpSp>
      </p:grpSp>
      <p:grpSp>
        <p:nvGrpSpPr>
          <p:cNvPr id="414" name="Group 732"/>
          <p:cNvGrpSpPr/>
          <p:nvPr/>
        </p:nvGrpSpPr>
        <p:grpSpPr>
          <a:xfrm>
            <a:off x="6105128" y="1772816"/>
            <a:ext cx="896267" cy="360040"/>
            <a:chOff x="6277169" y="944724"/>
            <a:chExt cx="896267" cy="360040"/>
          </a:xfrm>
        </p:grpSpPr>
        <p:sp>
          <p:nvSpPr>
            <p:cNvPr id="415" name="Rectangle 41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416" name="Group 734"/>
            <p:cNvGrpSpPr/>
            <p:nvPr/>
          </p:nvGrpSpPr>
          <p:grpSpPr>
            <a:xfrm>
              <a:off x="6277169" y="944724"/>
              <a:ext cx="896267" cy="360040"/>
              <a:chOff x="1234157" y="1484784"/>
              <a:chExt cx="896267" cy="360040"/>
            </a:xfrm>
          </p:grpSpPr>
          <p:sp>
            <p:nvSpPr>
              <p:cNvPr id="417" name="Rectangle 41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D.2</a:t>
                </a:r>
                <a:endParaRPr lang="fr-FR" sz="800"/>
              </a:p>
            </p:txBody>
          </p:sp>
          <p:sp>
            <p:nvSpPr>
              <p:cNvPr id="418" name="Rectangle 41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a:solidFill>
                      <a:schemeClr val="tx1"/>
                    </a:solidFill>
                  </a:rPr>
                  <a:t>Application de l’urine stockée </a:t>
                </a:r>
              </a:p>
            </p:txBody>
          </p:sp>
        </p:grpSp>
      </p:grpSp>
      <p:grpSp>
        <p:nvGrpSpPr>
          <p:cNvPr id="419" name="Group 737"/>
          <p:cNvGrpSpPr/>
          <p:nvPr/>
        </p:nvGrpSpPr>
        <p:grpSpPr>
          <a:xfrm>
            <a:off x="6105128" y="2204864"/>
            <a:ext cx="896267" cy="360040"/>
            <a:chOff x="6277169" y="944724"/>
            <a:chExt cx="896267" cy="360040"/>
          </a:xfrm>
        </p:grpSpPr>
        <p:sp>
          <p:nvSpPr>
            <p:cNvPr id="420" name="Rectangle 419"/>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421" name="Group 739"/>
            <p:cNvGrpSpPr/>
            <p:nvPr/>
          </p:nvGrpSpPr>
          <p:grpSpPr>
            <a:xfrm>
              <a:off x="6277169" y="944724"/>
              <a:ext cx="896267" cy="360040"/>
              <a:chOff x="1234157" y="1484784"/>
              <a:chExt cx="896267" cy="360040"/>
            </a:xfrm>
          </p:grpSpPr>
          <p:sp>
            <p:nvSpPr>
              <p:cNvPr id="422" name="Rectangle 421"/>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D.3</a:t>
                </a:r>
                <a:endParaRPr lang="fr-FR" sz="800"/>
              </a:p>
            </p:txBody>
          </p:sp>
          <p:sp>
            <p:nvSpPr>
              <p:cNvPr id="423" name="Rectangle 422"/>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Application des </a:t>
                </a:r>
                <a:r>
                  <a:rPr lang="fr-FR" sz="800" dirty="0">
                    <a:solidFill>
                      <a:schemeClr val="tx1"/>
                    </a:solidFill>
                  </a:rPr>
                  <a:t>fèces déshydratées </a:t>
                </a:r>
              </a:p>
            </p:txBody>
          </p:sp>
        </p:grpSp>
      </p:grpSp>
      <p:grpSp>
        <p:nvGrpSpPr>
          <p:cNvPr id="424" name="Group 742"/>
          <p:cNvGrpSpPr/>
          <p:nvPr/>
        </p:nvGrpSpPr>
        <p:grpSpPr>
          <a:xfrm>
            <a:off x="6105128" y="2636912"/>
            <a:ext cx="896267" cy="360040"/>
            <a:chOff x="6277169" y="944724"/>
            <a:chExt cx="896267" cy="360040"/>
          </a:xfrm>
        </p:grpSpPr>
        <p:sp>
          <p:nvSpPr>
            <p:cNvPr id="425" name="Rectangle 42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426" name="Group 744"/>
            <p:cNvGrpSpPr/>
            <p:nvPr/>
          </p:nvGrpSpPr>
          <p:grpSpPr>
            <a:xfrm>
              <a:off x="6277169" y="944724"/>
              <a:ext cx="896267" cy="360040"/>
              <a:chOff x="1234157" y="1484784"/>
              <a:chExt cx="896267" cy="360040"/>
            </a:xfrm>
          </p:grpSpPr>
          <p:sp>
            <p:nvSpPr>
              <p:cNvPr id="427" name="Rectangle 42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D.4</a:t>
                </a:r>
                <a:endParaRPr lang="fr-FR" sz="800"/>
              </a:p>
            </p:txBody>
          </p:sp>
          <p:sp>
            <p:nvSpPr>
              <p:cNvPr id="428" name="Rectangle 42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a:solidFill>
                      <a:schemeClr val="tx1"/>
                    </a:solidFill>
                  </a:rPr>
                  <a:t>Application des humus et composts </a:t>
                </a:r>
              </a:p>
            </p:txBody>
          </p:sp>
        </p:grpSp>
      </p:grpSp>
      <p:grpSp>
        <p:nvGrpSpPr>
          <p:cNvPr id="429" name="Group 747"/>
          <p:cNvGrpSpPr/>
          <p:nvPr/>
        </p:nvGrpSpPr>
        <p:grpSpPr>
          <a:xfrm>
            <a:off x="6105128" y="3068960"/>
            <a:ext cx="896267" cy="360040"/>
            <a:chOff x="6277169" y="944724"/>
            <a:chExt cx="896267" cy="360040"/>
          </a:xfrm>
        </p:grpSpPr>
        <p:sp>
          <p:nvSpPr>
            <p:cNvPr id="430" name="Rectangle 429"/>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431" name="Group 749"/>
            <p:cNvGrpSpPr/>
            <p:nvPr/>
          </p:nvGrpSpPr>
          <p:grpSpPr>
            <a:xfrm>
              <a:off x="6277169" y="944724"/>
              <a:ext cx="896267" cy="360040"/>
              <a:chOff x="1234157" y="1484784"/>
              <a:chExt cx="896267" cy="360040"/>
            </a:xfrm>
          </p:grpSpPr>
          <p:sp>
            <p:nvSpPr>
              <p:cNvPr id="432" name="Rectangle 431"/>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D.5</a:t>
                </a:r>
                <a:endParaRPr lang="fr-FR" sz="800"/>
              </a:p>
            </p:txBody>
          </p:sp>
          <p:sp>
            <p:nvSpPr>
              <p:cNvPr id="433" name="Rectangle 432"/>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dirty="0" smtClean="0">
                    <a:solidFill>
                      <a:schemeClr val="tx1"/>
                    </a:solidFill>
                  </a:rPr>
                  <a:t>Epandage</a:t>
                </a:r>
                <a:endParaRPr lang="fr-FR" sz="800" dirty="0">
                  <a:solidFill>
                    <a:schemeClr val="tx1"/>
                  </a:solidFill>
                </a:endParaRPr>
              </a:p>
            </p:txBody>
          </p:sp>
        </p:grpSp>
      </p:grpSp>
      <p:grpSp>
        <p:nvGrpSpPr>
          <p:cNvPr id="434" name="Group 752"/>
          <p:cNvGrpSpPr/>
          <p:nvPr/>
        </p:nvGrpSpPr>
        <p:grpSpPr>
          <a:xfrm>
            <a:off x="6105128" y="3501008"/>
            <a:ext cx="896267" cy="360040"/>
            <a:chOff x="6277169" y="944724"/>
            <a:chExt cx="896267" cy="360040"/>
          </a:xfrm>
        </p:grpSpPr>
        <p:sp>
          <p:nvSpPr>
            <p:cNvPr id="435" name="Rectangle 43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436" name="Group 754"/>
            <p:cNvGrpSpPr/>
            <p:nvPr/>
          </p:nvGrpSpPr>
          <p:grpSpPr>
            <a:xfrm>
              <a:off x="6277169" y="944724"/>
              <a:ext cx="896267" cy="360040"/>
              <a:chOff x="1234157" y="1484784"/>
              <a:chExt cx="896267" cy="360040"/>
            </a:xfrm>
          </p:grpSpPr>
          <p:sp>
            <p:nvSpPr>
              <p:cNvPr id="437" name="Rectangle 43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D.6</a:t>
                </a:r>
                <a:endParaRPr lang="fr-FR" sz="800"/>
              </a:p>
            </p:txBody>
          </p:sp>
          <p:sp>
            <p:nvSpPr>
              <p:cNvPr id="438" name="Rectangle 43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Irrigation</a:t>
                </a:r>
                <a:endParaRPr lang="fr-FR" sz="800">
                  <a:solidFill>
                    <a:schemeClr val="tx1"/>
                  </a:solidFill>
                </a:endParaRPr>
              </a:p>
            </p:txBody>
          </p:sp>
        </p:grpSp>
      </p:grpSp>
      <p:grpSp>
        <p:nvGrpSpPr>
          <p:cNvPr id="439" name="Group 799"/>
          <p:cNvGrpSpPr/>
          <p:nvPr/>
        </p:nvGrpSpPr>
        <p:grpSpPr>
          <a:xfrm>
            <a:off x="6105128" y="1338526"/>
            <a:ext cx="896267" cy="360040"/>
            <a:chOff x="6277169" y="944724"/>
            <a:chExt cx="896267" cy="360040"/>
          </a:xfrm>
        </p:grpSpPr>
        <p:sp>
          <p:nvSpPr>
            <p:cNvPr id="440" name="Rectangle 439"/>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grpSp>
          <p:nvGrpSpPr>
            <p:cNvPr id="441" name="Group 801"/>
            <p:cNvGrpSpPr/>
            <p:nvPr/>
          </p:nvGrpSpPr>
          <p:grpSpPr>
            <a:xfrm>
              <a:off x="6277169" y="944724"/>
              <a:ext cx="896267" cy="360040"/>
              <a:chOff x="1234157" y="1484784"/>
              <a:chExt cx="896267" cy="360040"/>
            </a:xfrm>
          </p:grpSpPr>
          <p:sp>
            <p:nvSpPr>
              <p:cNvPr id="442" name="Rectangle 441"/>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fr-FR" sz="800" smtClean="0"/>
                  <a:t>D.1</a:t>
                </a:r>
                <a:endParaRPr lang="fr-FR" sz="800"/>
              </a:p>
            </p:txBody>
          </p:sp>
          <p:sp>
            <p:nvSpPr>
              <p:cNvPr id="443" name="Rectangle 442"/>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fr-FR" sz="800" smtClean="0">
                    <a:solidFill>
                      <a:schemeClr val="tx1"/>
                    </a:solidFill>
                  </a:rPr>
                  <a:t>Déplacement de fosse / Arborloo</a:t>
                </a:r>
                <a:endParaRPr lang="fr-FR" sz="800">
                  <a:solidFill>
                    <a:schemeClr val="tx1"/>
                  </a:solidFill>
                </a:endParaRPr>
              </a:p>
            </p:txBody>
          </p:sp>
        </p:grpSp>
      </p:grpSp>
    </p:spTree>
    <p:extLst>
      <p:ext uri="{BB962C8B-B14F-4D97-AF65-F5344CB8AC3E}">
        <p14:creationId xmlns:p14="http://schemas.microsoft.com/office/powerpoint/2010/main" val="303774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p:nvPr/>
        </p:nvCxnSpPr>
        <p:spPr>
          <a:xfrm flipV="1">
            <a:off x="2180956" y="3395444"/>
            <a:ext cx="108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0800000">
            <a:off x="2180956" y="3764629"/>
            <a:ext cx="108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V="1">
            <a:off x="1388788" y="3595742"/>
            <a:ext cx="72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V="1">
            <a:off x="992601" y="3595743"/>
            <a:ext cx="72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495300" y="274638"/>
            <a:ext cx="8915400" cy="634082"/>
          </a:xfrm>
          <a:ln>
            <a:noFill/>
          </a:ln>
        </p:spPr>
        <p:txBody>
          <a:bodyPr tIns="0" bIns="36000">
            <a:normAutofit/>
          </a:bodyPr>
          <a:lstStyle/>
          <a:p>
            <a:pPr marL="88900"/>
            <a:r>
              <a:rPr lang="fr-FR" sz="2900" dirty="0" smtClean="0"/>
              <a:t>Flèches</a:t>
            </a:r>
            <a:endParaRPr lang="fr-FR" sz="2900" dirty="0"/>
          </a:p>
        </p:txBody>
      </p:sp>
      <p:cxnSp>
        <p:nvCxnSpPr>
          <p:cNvPr id="22" name="Straight Connector 2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496237" y="1277907"/>
            <a:ext cx="8915400" cy="998966"/>
          </a:xfrm>
          <a:prstGeom prst="rect">
            <a:avLst/>
          </a:prstGeom>
          <a:solidFill>
            <a:srgbClr val="FFFFFF"/>
          </a:solidFill>
          <a:ln>
            <a:noFill/>
          </a:ln>
        </p:spPr>
        <p:txBody>
          <a:bodyPr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Arial" panose="020B0604020202020204" pitchFamily="34" charset="0"/>
                <a:ea typeface="Ebrima" panose="02000000000000000000" pitchFamily="2" charset="0"/>
                <a:cs typeface="Arial" panose="020B0604020202020204" pitchFamily="34" charset="0"/>
              </a:rPr>
              <a:t>Les flèches en gras sont utilisées pour indiquer les voies les plus appropriées. </a:t>
            </a:r>
          </a:p>
          <a:p>
            <a:pPr marL="0" indent="0">
              <a:buNone/>
            </a:pPr>
            <a:r>
              <a:rPr lang="fr-FR" sz="2000" dirty="0" smtClean="0">
                <a:latin typeface="Arial" panose="020B0604020202020204" pitchFamily="34" charset="0"/>
                <a:ea typeface="Ebrima" panose="02000000000000000000" pitchFamily="2" charset="0"/>
                <a:cs typeface="Arial" panose="020B0604020202020204" pitchFamily="34" charset="0"/>
              </a:rPr>
              <a:t>Les flèches fines indiquent  des voies secondaires possibles, mais pas forcément courantes ou recommandées.</a:t>
            </a:r>
            <a:endParaRPr lang="fr-FR" sz="2000" dirty="0">
              <a:latin typeface="Arial" panose="020B0604020202020204" pitchFamily="34" charset="0"/>
              <a:ea typeface="Ebrima" panose="02000000000000000000" pitchFamily="2" charset="0"/>
              <a:cs typeface="Arial" panose="020B0604020202020204" pitchFamily="34" charset="0"/>
            </a:endParaRPr>
          </a:p>
        </p:txBody>
      </p:sp>
      <p:cxnSp>
        <p:nvCxnSpPr>
          <p:cNvPr id="25" name="Elbow Connector 24"/>
          <p:cNvCxnSpPr/>
          <p:nvPr/>
        </p:nvCxnSpPr>
        <p:spPr>
          <a:xfrm flipV="1">
            <a:off x="2180956" y="5172954"/>
            <a:ext cx="1080000" cy="2"/>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a:off x="2180956" y="5542141"/>
            <a:ext cx="108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1388788" y="5373254"/>
            <a:ext cx="72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V="1">
            <a:off x="992601" y="5373255"/>
            <a:ext cx="72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4122056" y="3356992"/>
            <a:ext cx="4400964" cy="2376264"/>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fr-FR" sz="1600" dirty="0" smtClean="0">
                <a:solidFill>
                  <a:srgbClr val="122B4A"/>
                </a:solidFill>
                <a:latin typeface="Arial" pitchFamily="34" charset="0"/>
                <a:cs typeface="Arial" pitchFamily="34" charset="0"/>
              </a:rPr>
              <a:t>Copiez / collez les flèches dans votre modèle afin de relier les produits aux technologies.</a:t>
            </a:r>
            <a:endParaRPr lang="fr-FR" sz="600" dirty="0" smtClean="0">
              <a:solidFill>
                <a:srgbClr val="122B4A"/>
              </a:solidFill>
              <a:latin typeface="Arial" pitchFamily="34" charset="0"/>
              <a:cs typeface="Arial" pitchFamily="34" charset="0"/>
            </a:endParaRPr>
          </a:p>
          <a:p>
            <a:pPr marL="88900" indent="358775"/>
            <a:r>
              <a:rPr lang="fr-FR" sz="1600" dirty="0" smtClean="0">
                <a:solidFill>
                  <a:srgbClr val="122B4A"/>
                </a:solidFill>
                <a:latin typeface="Arial" pitchFamily="34" charset="0"/>
                <a:cs typeface="Arial" pitchFamily="34" charset="0"/>
              </a:rPr>
              <a:t>Pour relier deux éléments, tirez l’extrémité des flèches correspondantes en direction de chacun d’eux. Quand vous approchez de l’objet, plusieurs points rouges apparaissent :  vous pouvez choisir le plus adapté pour réaliser la connexion. </a:t>
            </a:r>
            <a:endParaRPr lang="fr-FR" sz="1600" dirty="0">
              <a:solidFill>
                <a:srgbClr val="122B4A"/>
              </a:solidFill>
              <a:latin typeface="Arial" pitchFamily="34" charset="0"/>
              <a:cs typeface="Arial" pitchFamily="34" charset="0"/>
            </a:endParaRPr>
          </a:p>
        </p:txBody>
      </p:sp>
      <p:sp>
        <p:nvSpPr>
          <p:cNvPr id="18" name="TextBox 17"/>
          <p:cNvSpPr txBox="1"/>
          <p:nvPr/>
        </p:nvSpPr>
        <p:spPr>
          <a:xfrm>
            <a:off x="4241380" y="3376042"/>
            <a:ext cx="450764" cy="294276"/>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9" name="TextBox 18"/>
          <p:cNvSpPr txBox="1"/>
          <p:nvPr/>
        </p:nvSpPr>
        <p:spPr>
          <a:xfrm>
            <a:off x="4241380" y="4149080"/>
            <a:ext cx="450764" cy="294276"/>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Tree>
    <p:extLst>
      <p:ext uri="{BB962C8B-B14F-4D97-AF65-F5344CB8AC3E}">
        <p14:creationId xmlns:p14="http://schemas.microsoft.com/office/powerpoint/2010/main" val="4241695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95300" y="274638"/>
            <a:ext cx="8915400" cy="634082"/>
          </a:xfrm>
          <a:ln>
            <a:noFill/>
          </a:ln>
        </p:spPr>
        <p:txBody>
          <a:bodyPr tIns="0" bIns="36000">
            <a:normAutofit/>
          </a:bodyPr>
          <a:lstStyle/>
          <a:p>
            <a:pPr marL="88900"/>
            <a:r>
              <a:rPr lang="fr-FR" sz="2900" dirty="0" smtClean="0"/>
              <a:t>Systèmes d’assainissement types 1-9</a:t>
            </a:r>
            <a:endParaRPr lang="fr-FR" sz="2900" dirty="0"/>
          </a:p>
        </p:txBody>
      </p:sp>
      <p:cxnSp>
        <p:nvCxnSpPr>
          <p:cNvPr id="22" name="Straight Connector 2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496237" y="1124744"/>
            <a:ext cx="8915400" cy="2232248"/>
          </a:xfrm>
          <a:prstGeom prst="rect">
            <a:avLst/>
          </a:prstGeom>
          <a:solidFill>
            <a:srgbClr val="FFFFFF"/>
          </a:solidFill>
          <a:ln>
            <a:noFill/>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Arial" panose="020B0604020202020204" pitchFamily="34" charset="0"/>
                <a:ea typeface="Ebrima" panose="02000000000000000000" pitchFamily="2" charset="0"/>
                <a:cs typeface="Arial" panose="020B0604020202020204" pitchFamily="34" charset="0"/>
              </a:rPr>
              <a:t>Les diapositives suivantes reprennent les neuf systèmes d’assainissement types du Compendium. Un « système type » définit une association de technologies compatibles qui a fait ses preuves. Vous pouvez facilement conceptualiser votre propre système en éditant et modifiant les modèles types proposés, par exemple en supprimant les options technologiques qui ne s’appliquent pas à votre contexte. </a:t>
            </a:r>
            <a:endParaRPr lang="fr-FR" sz="2000" dirty="0">
              <a:latin typeface="Arial" panose="020B0604020202020204" pitchFamily="34" charset="0"/>
              <a:ea typeface="Ebrima" panose="02000000000000000000" pitchFamily="2" charset="0"/>
              <a:cs typeface="Arial" panose="020B0604020202020204" pitchFamily="34" charset="0"/>
            </a:endParaRPr>
          </a:p>
        </p:txBody>
      </p:sp>
      <p:grpSp>
        <p:nvGrpSpPr>
          <p:cNvPr id="3" name="Group 28"/>
          <p:cNvGrpSpPr/>
          <p:nvPr/>
        </p:nvGrpSpPr>
        <p:grpSpPr>
          <a:xfrm>
            <a:off x="7191107" y="3696569"/>
            <a:ext cx="2442413" cy="1294830"/>
            <a:chOff x="6105128" y="4113220"/>
            <a:chExt cx="3306509" cy="861703"/>
          </a:xfrm>
        </p:grpSpPr>
        <p:sp>
          <p:nvSpPr>
            <p:cNvPr id="30" name="Flowchart: Process 29"/>
            <p:cNvSpPr/>
            <p:nvPr/>
          </p:nvSpPr>
          <p:spPr>
            <a:xfrm>
              <a:off x="6105128" y="4113220"/>
              <a:ext cx="3306509" cy="861703"/>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fr-FR" sz="1600" dirty="0" smtClean="0">
                  <a:solidFill>
                    <a:srgbClr val="122B4A"/>
                  </a:solidFill>
                  <a:latin typeface="Arial" pitchFamily="34" charset="0"/>
                  <a:cs typeface="Arial" pitchFamily="34" charset="0"/>
                </a:rPr>
                <a:t>Réalisez votre système sur mesure en ajoutant, enlevant ou déplaçant les éléments.</a:t>
              </a:r>
              <a:endParaRPr lang="fr-FR" sz="1600" dirty="0">
                <a:solidFill>
                  <a:srgbClr val="122B4A"/>
                </a:solidFill>
                <a:latin typeface="Arial" pitchFamily="34" charset="0"/>
                <a:cs typeface="Arial" pitchFamily="34" charset="0"/>
              </a:endParaRPr>
            </a:p>
          </p:txBody>
        </p:sp>
        <p:sp>
          <p:nvSpPr>
            <p:cNvPr id="31" name="TextBox 30"/>
            <p:cNvSpPr txBox="1"/>
            <p:nvPr/>
          </p:nvSpPr>
          <p:spPr>
            <a:xfrm>
              <a:off x="6217388" y="4187093"/>
              <a:ext cx="450764" cy="430887"/>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
        <p:nvSpPr>
          <p:cNvPr id="2" name="TextBox 1"/>
          <p:cNvSpPr txBox="1"/>
          <p:nvPr/>
        </p:nvSpPr>
        <p:spPr>
          <a:xfrm>
            <a:off x="496237" y="3529459"/>
            <a:ext cx="8849251" cy="2923877"/>
          </a:xfrm>
          <a:prstGeom prst="rect">
            <a:avLst/>
          </a:prstGeom>
          <a:noFill/>
        </p:spPr>
        <p:txBody>
          <a:bodyPr wrap="square" rtlCol="0">
            <a:spAutoFit/>
          </a:bodyPr>
          <a:lstStyle/>
          <a:p>
            <a:pPr>
              <a:spcAft>
                <a:spcPts val="600"/>
              </a:spcAft>
            </a:pPr>
            <a:r>
              <a:rPr lang="fr-FR" sz="1600" dirty="0" smtClean="0">
                <a:solidFill>
                  <a:srgbClr val="122B4A"/>
                </a:solidFill>
                <a:latin typeface="Arial" pitchFamily="34" charset="0"/>
                <a:cs typeface="Arial" pitchFamily="34" charset="0"/>
              </a:rPr>
              <a:t>Système 1: Système avec fosse unique et production de boues</a:t>
            </a:r>
          </a:p>
          <a:p>
            <a:pPr>
              <a:spcAft>
                <a:spcPts val="600"/>
              </a:spcAft>
            </a:pPr>
            <a:r>
              <a:rPr lang="fr-FR" sz="1600" dirty="0" smtClean="0">
                <a:solidFill>
                  <a:srgbClr val="122B4A"/>
                </a:solidFill>
                <a:latin typeface="Arial" pitchFamily="34" charset="0"/>
                <a:cs typeface="Arial" pitchFamily="34" charset="0"/>
              </a:rPr>
              <a:t>Système 2: Système avec fosse sèches sans production de boues</a:t>
            </a:r>
          </a:p>
          <a:p>
            <a:pPr>
              <a:spcAft>
                <a:spcPts val="600"/>
              </a:spcAft>
            </a:pPr>
            <a:r>
              <a:rPr lang="fr-FR" sz="1600" dirty="0" smtClean="0">
                <a:solidFill>
                  <a:srgbClr val="122B4A"/>
                </a:solidFill>
                <a:latin typeface="Arial" pitchFamily="34" charset="0"/>
                <a:cs typeface="Arial" pitchFamily="34" charset="0"/>
              </a:rPr>
              <a:t>Système 3: Système avec chasse manuelle sans production de boues</a:t>
            </a:r>
          </a:p>
          <a:p>
            <a:pPr>
              <a:spcAft>
                <a:spcPts val="600"/>
              </a:spcAft>
            </a:pPr>
            <a:r>
              <a:rPr lang="fr-FR" sz="1600" dirty="0" smtClean="0">
                <a:solidFill>
                  <a:srgbClr val="122B4A"/>
                </a:solidFill>
                <a:latin typeface="Arial" pitchFamily="34" charset="0"/>
                <a:cs typeface="Arial" pitchFamily="34" charset="0"/>
              </a:rPr>
              <a:t>Système 4: Système sec avec séparation des urines</a:t>
            </a:r>
          </a:p>
          <a:p>
            <a:pPr>
              <a:spcAft>
                <a:spcPts val="600"/>
              </a:spcAft>
            </a:pPr>
            <a:r>
              <a:rPr lang="fr-FR" sz="1600" dirty="0" smtClean="0">
                <a:solidFill>
                  <a:srgbClr val="122B4A"/>
                </a:solidFill>
                <a:latin typeface="Arial" pitchFamily="34" charset="0"/>
                <a:cs typeface="Arial" pitchFamily="34" charset="0"/>
              </a:rPr>
              <a:t>Système 5: Système utilisant le biogaz</a:t>
            </a:r>
          </a:p>
          <a:p>
            <a:pPr>
              <a:spcAft>
                <a:spcPts val="600"/>
              </a:spcAft>
            </a:pPr>
            <a:r>
              <a:rPr lang="fr-FR" sz="1600" dirty="0" smtClean="0">
                <a:solidFill>
                  <a:srgbClr val="122B4A"/>
                </a:solidFill>
                <a:latin typeface="Arial" pitchFamily="34" charset="0"/>
                <a:cs typeface="Arial" pitchFamily="34" charset="0"/>
              </a:rPr>
              <a:t>Système 6: Système avec traitement des eaux noires et infiltration</a:t>
            </a:r>
          </a:p>
          <a:p>
            <a:pPr>
              <a:spcAft>
                <a:spcPts val="600"/>
              </a:spcAft>
            </a:pPr>
            <a:r>
              <a:rPr lang="fr-FR" sz="1600" dirty="0" smtClean="0">
                <a:solidFill>
                  <a:srgbClr val="122B4A"/>
                </a:solidFill>
                <a:latin typeface="Arial" pitchFamily="34" charset="0"/>
                <a:cs typeface="Arial" pitchFamily="34" charset="0"/>
              </a:rPr>
              <a:t>Système 7: Système avec traitement des eaux noires et transport de l’effluent</a:t>
            </a:r>
          </a:p>
          <a:p>
            <a:pPr>
              <a:spcAft>
                <a:spcPts val="600"/>
              </a:spcAft>
            </a:pPr>
            <a:r>
              <a:rPr lang="fr-FR" sz="1600" dirty="0" smtClean="0">
                <a:solidFill>
                  <a:srgbClr val="122B4A"/>
                </a:solidFill>
                <a:latin typeface="Arial" pitchFamily="34" charset="0"/>
                <a:cs typeface="Arial" pitchFamily="34" charset="0"/>
              </a:rPr>
              <a:t>Système 8: Système avec transport des eaux noires vers un traitement (semi-)centralisé</a:t>
            </a:r>
          </a:p>
          <a:p>
            <a:pPr>
              <a:spcAft>
                <a:spcPts val="600"/>
              </a:spcAft>
            </a:pPr>
            <a:r>
              <a:rPr lang="fr-FR" sz="1600" dirty="0" smtClean="0">
                <a:solidFill>
                  <a:srgbClr val="122B4A"/>
                </a:solidFill>
                <a:latin typeface="Arial" pitchFamily="34" charset="0"/>
                <a:cs typeface="Arial" pitchFamily="34" charset="0"/>
              </a:rPr>
              <a:t>Système 9: Système avec séparation d’urine avec réseau d’égout</a:t>
            </a:r>
            <a:endParaRPr lang="fr-FR" sz="1600" dirty="0">
              <a:solidFill>
                <a:srgbClr val="122B4A"/>
              </a:solidFill>
              <a:latin typeface="Arial" pitchFamily="34" charset="0"/>
              <a:cs typeface="Arial" pitchFamily="34" charset="0"/>
            </a:endParaRPr>
          </a:p>
        </p:txBody>
      </p:sp>
    </p:spTree>
    <p:extLst>
      <p:ext uri="{BB962C8B-B14F-4D97-AF65-F5344CB8AC3E}">
        <p14:creationId xmlns:p14="http://schemas.microsoft.com/office/powerpoint/2010/main" val="424028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fr-FR" dirty="0" smtClean="0"/>
              <a:t>Système 1: Système avec fosse unique et production </a:t>
            </a:r>
            <a:r>
              <a:rPr lang="fr-FR" smtClean="0"/>
              <a:t>de boues</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92" y="1095868"/>
            <a:ext cx="9615944" cy="5240829"/>
          </a:xfrm>
          <a:prstGeom prst="rect">
            <a:avLst/>
          </a:prstGeom>
        </p:spPr>
      </p:pic>
    </p:spTree>
    <p:extLst>
      <p:ext uri="{BB962C8B-B14F-4D97-AF65-F5344CB8AC3E}">
        <p14:creationId xmlns:p14="http://schemas.microsoft.com/office/powerpoint/2010/main" val="3094111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fr-FR" dirty="0" smtClean="0"/>
              <a:t>Système 2 : Système avec fosse sèches sans production de boues</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038478"/>
            <a:ext cx="9649072" cy="5269950"/>
          </a:xfrm>
          <a:prstGeom prst="rect">
            <a:avLst/>
          </a:prstGeom>
        </p:spPr>
      </p:pic>
    </p:spTree>
    <p:extLst>
      <p:ext uri="{BB962C8B-B14F-4D97-AF65-F5344CB8AC3E}">
        <p14:creationId xmlns:p14="http://schemas.microsoft.com/office/powerpoint/2010/main" val="2607856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A4 Paper (210x297 mm)</PresentationFormat>
  <Paragraphs>224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Outil d’aide à la conception d’un système d’assainissement</vt:lpstr>
      <vt:lpstr>Comment utiliser l’outil de conception d’un système d’assainissement</vt:lpstr>
      <vt:lpstr>PowerPoint Presentation</vt:lpstr>
      <vt:lpstr>Produits</vt:lpstr>
      <vt:lpstr>Technologies d’assainissement</vt:lpstr>
      <vt:lpstr>Flèches</vt:lpstr>
      <vt:lpstr>Systèmes d’assainissement types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Eawag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dominik.boller@eawag.ch</dc:creator>
  <cp:lastModifiedBy>Dalla Torre, Caterina</cp:lastModifiedBy>
  <cp:revision>318</cp:revision>
  <dcterms:created xsi:type="dcterms:W3CDTF">2014-07-23T10:11:20Z</dcterms:created>
  <dcterms:modified xsi:type="dcterms:W3CDTF">2016-07-08T09:14:11Z</dcterms:modified>
</cp:coreProperties>
</file>