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0" r:id="rId6"/>
    <p:sldId id="271" r:id="rId7"/>
    <p:sldId id="272"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Guest)"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i Robinson, Dorian" userId="644bb391-dbbd-45d5-a1db-f2223296bf99" providerId="ADAL" clId="{0528B237-BCCC-466C-ADE1-C0A3CF219FD9}"/>
    <pc:docChg chg="modSld">
      <pc:chgData name="Tosi Robinson, Dorian" userId="644bb391-dbbd-45d5-a1db-f2223296bf99" providerId="ADAL" clId="{0528B237-BCCC-466C-ADE1-C0A3CF219FD9}" dt="2025-10-16T07:44:10.004" v="1" actId="20577"/>
      <pc:docMkLst>
        <pc:docMk/>
      </pc:docMkLst>
      <pc:sldChg chg="modSp mod">
        <pc:chgData name="Tosi Robinson, Dorian" userId="644bb391-dbbd-45d5-a1db-f2223296bf99" providerId="ADAL" clId="{0528B237-BCCC-466C-ADE1-C0A3CF219FD9}" dt="2025-10-16T07:44:10.004" v="1" actId="20577"/>
        <pc:sldMkLst>
          <pc:docMk/>
          <pc:sldMk cId="0" sldId="272"/>
        </pc:sldMkLst>
        <pc:spChg chg="mod">
          <ac:chgData name="Tosi Robinson, Dorian" userId="644bb391-dbbd-45d5-a1db-f2223296bf99" providerId="ADAL" clId="{0528B237-BCCC-466C-ADE1-C0A3CF219FD9}" dt="2025-10-16T07:44:10.004" v="1" actId="20577"/>
          <ac:spMkLst>
            <pc:docMk/>
            <pc:sldMk cId="0" sldId="272"/>
            <ac:spMk id="2" creationId="{00000000-0000-0000-0000-000000000000}"/>
          </ac:spMkLst>
        </pc:spChg>
      </pc:sldChg>
    </pc:docChg>
  </pc:docChgLst>
  <pc:docChgLst>
    <pc:chgData name="Tosi Robinson, Dorian" userId="644bb391-dbbd-45d5-a1db-f2223296bf99" providerId="ADAL" clId="{1BB2B1BB-0B9D-4F47-99ED-7F4431C80D68}"/>
    <pc:docChg chg="modSld">
      <pc:chgData name="Tosi Robinson, Dorian" userId="644bb391-dbbd-45d5-a1db-f2223296bf99" providerId="ADAL" clId="{1BB2B1BB-0B9D-4F47-99ED-7F4431C80D68}" dt="2025-09-26T09:34:19.056" v="5" actId="1076"/>
      <pc:docMkLst>
        <pc:docMk/>
      </pc:docMkLst>
      <pc:sldChg chg="modSp">
        <pc:chgData name="Tosi Robinson, Dorian" userId="644bb391-dbbd-45d5-a1db-f2223296bf99" providerId="ADAL" clId="{1BB2B1BB-0B9D-4F47-99ED-7F4431C80D68}" dt="2025-09-26T09:33:58.391" v="0"/>
        <pc:sldMkLst>
          <pc:docMk/>
          <pc:sldMk cId="0" sldId="264"/>
        </pc:sldMkLst>
        <pc:graphicFrameChg chg="mod">
          <ac:chgData name="Tosi Robinson, Dorian" userId="644bb391-dbbd-45d5-a1db-f2223296bf99" providerId="ADAL" clId="{1BB2B1BB-0B9D-4F47-99ED-7F4431C80D68}" dt="2025-09-26T09:33:58.391" v="0"/>
          <ac:graphicFrameMkLst>
            <pc:docMk/>
            <pc:sldMk cId="0" sldId="264"/>
            <ac:graphicFrameMk id="5" creationId="{00000000-0000-0000-0000-000000000000}"/>
          </ac:graphicFrameMkLst>
        </pc:graphicFrameChg>
      </pc:sldChg>
      <pc:sldChg chg="modSp mod">
        <pc:chgData name="Tosi Robinson, Dorian" userId="644bb391-dbbd-45d5-a1db-f2223296bf99" providerId="ADAL" clId="{1BB2B1BB-0B9D-4F47-99ED-7F4431C80D68}" dt="2025-09-26T09:34:19.056" v="5" actId="1076"/>
        <pc:sldMkLst>
          <pc:docMk/>
          <pc:sldMk cId="0" sldId="265"/>
        </pc:sldMkLst>
        <pc:spChg chg="mod">
          <ac:chgData name="Tosi Robinson, Dorian" userId="644bb391-dbbd-45d5-a1db-f2223296bf99" providerId="ADAL" clId="{1BB2B1BB-0B9D-4F47-99ED-7F4431C80D68}" dt="2025-09-26T09:34:05.628" v="1"/>
          <ac:spMkLst>
            <pc:docMk/>
            <pc:sldMk cId="0" sldId="265"/>
            <ac:spMk id="20" creationId="{00000000-0000-0000-0000-000000000000}"/>
          </ac:spMkLst>
        </pc:spChg>
        <pc:spChg chg="mod">
          <ac:chgData name="Tosi Robinson, Dorian" userId="644bb391-dbbd-45d5-a1db-f2223296bf99" providerId="ADAL" clId="{1BB2B1BB-0B9D-4F47-99ED-7F4431C80D68}" dt="2025-09-26T09:34:15.508" v="4" actId="20577"/>
          <ac:spMkLst>
            <pc:docMk/>
            <pc:sldMk cId="0" sldId="265"/>
            <ac:spMk id="21" creationId="{00000000-0000-0000-0000-000000000000}"/>
          </ac:spMkLst>
        </pc:spChg>
        <pc:spChg chg="mod">
          <ac:chgData name="Tosi Robinson, Dorian" userId="644bb391-dbbd-45d5-a1db-f2223296bf99" providerId="ADAL" clId="{1BB2B1BB-0B9D-4F47-99ED-7F4431C80D68}" dt="2025-09-26T09:34:19.056" v="5" actId="1076"/>
          <ac:spMkLst>
            <pc:docMk/>
            <pc:sldMk cId="0" sldId="265"/>
            <ac:spMk id="22" creationId="{00000000-0000-0000-0000-000000000000}"/>
          </ac:spMkLst>
        </pc:spChg>
      </pc:sldChg>
    </pc:docChg>
  </pc:docChgLst>
  <pc:docChgLst>
    <pc:chgData name="Tosi Robinson, Dorian" userId="644bb391-dbbd-45d5-a1db-f2223296bf99" providerId="ADAL" clId="{CC37C6CB-482F-4451-B287-0C083B9E66FB}"/>
    <pc:docChg chg="undo custSel addSld delSld modSld">
      <pc:chgData name="Tosi Robinson, Dorian" userId="644bb391-dbbd-45d5-a1db-f2223296bf99" providerId="ADAL" clId="{CC37C6CB-482F-4451-B287-0C083B9E66FB}" dt="2025-09-30T14:16:22.460" v="429" actId="47"/>
      <pc:docMkLst>
        <pc:docMk/>
      </pc:docMkLst>
      <pc:sldChg chg="modSp mod">
        <pc:chgData name="Tosi Robinson, Dorian" userId="644bb391-dbbd-45d5-a1db-f2223296bf99" providerId="ADAL" clId="{CC37C6CB-482F-4451-B287-0C083B9E66FB}" dt="2025-09-30T14:09:05.557" v="53" actId="404"/>
        <pc:sldMkLst>
          <pc:docMk/>
          <pc:sldMk cId="0" sldId="256"/>
        </pc:sldMkLst>
        <pc:spChg chg="mod">
          <ac:chgData name="Tosi Robinson, Dorian" userId="644bb391-dbbd-45d5-a1db-f2223296bf99" providerId="ADAL" clId="{CC37C6CB-482F-4451-B287-0C083B9E66FB}" dt="2025-09-30T14:09:05.557" v="53" actId="404"/>
          <ac:spMkLst>
            <pc:docMk/>
            <pc:sldMk cId="0" sldId="256"/>
            <ac:spMk id="2" creationId="{00000000-0000-0000-0000-000000000000}"/>
          </ac:spMkLst>
        </pc:spChg>
        <pc:spChg chg="mod">
          <ac:chgData name="Tosi Robinson, Dorian" userId="644bb391-dbbd-45d5-a1db-f2223296bf99" providerId="ADAL" clId="{CC37C6CB-482F-4451-B287-0C083B9E66FB}" dt="2025-09-30T14:08:53.653" v="30" actId="20577"/>
          <ac:spMkLst>
            <pc:docMk/>
            <pc:sldMk cId="0" sldId="256"/>
            <ac:spMk id="3" creationId="{00000000-0000-0000-0000-000000000000}"/>
          </ac:spMkLst>
        </pc:spChg>
        <pc:spChg chg="mod">
          <ac:chgData name="Tosi Robinson, Dorian" userId="644bb391-dbbd-45d5-a1db-f2223296bf99" providerId="ADAL" clId="{CC37C6CB-482F-4451-B287-0C083B9E66FB}" dt="2025-09-30T14:08:34.067" v="27" actId="1076"/>
          <ac:spMkLst>
            <pc:docMk/>
            <pc:sldMk cId="0" sldId="256"/>
            <ac:spMk id="4" creationId="{00000000-0000-0000-0000-000000000000}"/>
          </ac:spMkLst>
        </pc:spChg>
      </pc:sldChg>
      <pc:sldChg chg="modSp mod">
        <pc:chgData name="Tosi Robinson, Dorian" userId="644bb391-dbbd-45d5-a1db-f2223296bf99" providerId="ADAL" clId="{CC37C6CB-482F-4451-B287-0C083B9E66FB}" dt="2025-09-30T14:10:09.287" v="132" actId="20577"/>
        <pc:sldMkLst>
          <pc:docMk/>
          <pc:sldMk cId="0" sldId="257"/>
        </pc:sldMkLst>
        <pc:spChg chg="mod">
          <ac:chgData name="Tosi Robinson, Dorian" userId="644bb391-dbbd-45d5-a1db-f2223296bf99" providerId="ADAL" clId="{CC37C6CB-482F-4451-B287-0C083B9E66FB}" dt="2025-09-30T14:10:09.287" v="132" actId="20577"/>
          <ac:spMkLst>
            <pc:docMk/>
            <pc:sldMk cId="0" sldId="257"/>
            <ac:spMk id="3" creationId="{00000000-0000-0000-0000-000000000000}"/>
          </ac:spMkLst>
        </pc:spChg>
      </pc:sldChg>
      <pc:sldChg chg="modSp mod">
        <pc:chgData name="Tosi Robinson, Dorian" userId="644bb391-dbbd-45d5-a1db-f2223296bf99" providerId="ADAL" clId="{CC37C6CB-482F-4451-B287-0C083B9E66FB}" dt="2025-09-30T14:10:33.737" v="198" actId="20577"/>
        <pc:sldMkLst>
          <pc:docMk/>
          <pc:sldMk cId="0" sldId="258"/>
        </pc:sldMkLst>
        <pc:spChg chg="mod">
          <ac:chgData name="Tosi Robinson, Dorian" userId="644bb391-dbbd-45d5-a1db-f2223296bf99" providerId="ADAL" clId="{CC37C6CB-482F-4451-B287-0C083B9E66FB}" dt="2025-09-30T14:10:33.737" v="198" actId="20577"/>
          <ac:spMkLst>
            <pc:docMk/>
            <pc:sldMk cId="0" sldId="258"/>
            <ac:spMk id="3" creationId="{00000000-0000-0000-0000-000000000000}"/>
          </ac:spMkLst>
        </pc:spChg>
      </pc:sldChg>
      <pc:sldChg chg="modSp mod">
        <pc:chgData name="Tosi Robinson, Dorian" userId="644bb391-dbbd-45d5-a1db-f2223296bf99" providerId="ADAL" clId="{CC37C6CB-482F-4451-B287-0C083B9E66FB}" dt="2025-09-30T14:12:56.639" v="256" actId="20577"/>
        <pc:sldMkLst>
          <pc:docMk/>
          <pc:sldMk cId="0" sldId="260"/>
        </pc:sldMkLst>
        <pc:spChg chg="mod">
          <ac:chgData name="Tosi Robinson, Dorian" userId="644bb391-dbbd-45d5-a1db-f2223296bf99" providerId="ADAL" clId="{CC37C6CB-482F-4451-B287-0C083B9E66FB}" dt="2025-09-30T14:12:43.499" v="244" actId="20577"/>
          <ac:spMkLst>
            <pc:docMk/>
            <pc:sldMk cId="0" sldId="260"/>
            <ac:spMk id="2" creationId="{00000000-0000-0000-0000-000000000000}"/>
          </ac:spMkLst>
        </pc:spChg>
        <pc:spChg chg="mod">
          <ac:chgData name="Tosi Robinson, Dorian" userId="644bb391-dbbd-45d5-a1db-f2223296bf99" providerId="ADAL" clId="{CC37C6CB-482F-4451-B287-0C083B9E66FB}" dt="2025-09-30T14:12:56.639" v="256" actId="20577"/>
          <ac:spMkLst>
            <pc:docMk/>
            <pc:sldMk cId="0" sldId="260"/>
            <ac:spMk id="3" creationId="{00000000-0000-0000-0000-000000000000}"/>
          </ac:spMkLst>
        </pc:spChg>
      </pc:sldChg>
      <pc:sldChg chg="modSp mod">
        <pc:chgData name="Tosi Robinson, Dorian" userId="644bb391-dbbd-45d5-a1db-f2223296bf99" providerId="ADAL" clId="{CC37C6CB-482F-4451-B287-0C083B9E66FB}" dt="2025-09-30T14:13:59.735" v="315" actId="20577"/>
        <pc:sldMkLst>
          <pc:docMk/>
          <pc:sldMk cId="0" sldId="261"/>
        </pc:sldMkLst>
        <pc:spChg chg="mod">
          <ac:chgData name="Tosi Robinson, Dorian" userId="644bb391-dbbd-45d5-a1db-f2223296bf99" providerId="ADAL" clId="{CC37C6CB-482F-4451-B287-0C083B9E66FB}" dt="2025-09-30T14:13:59.735" v="315" actId="20577"/>
          <ac:spMkLst>
            <pc:docMk/>
            <pc:sldMk cId="0" sldId="261"/>
            <ac:spMk id="3" creationId="{00000000-0000-0000-0000-000000000000}"/>
          </ac:spMkLst>
        </pc:spChg>
        <pc:spChg chg="mod">
          <ac:chgData name="Tosi Robinson, Dorian" userId="644bb391-dbbd-45d5-a1db-f2223296bf99" providerId="ADAL" clId="{CC37C6CB-482F-4451-B287-0C083B9E66FB}" dt="2025-09-30T14:13:56.464" v="314" actId="1076"/>
          <ac:spMkLst>
            <pc:docMk/>
            <pc:sldMk cId="0" sldId="261"/>
            <ac:spMk id="5" creationId="{00000000-0000-0000-0000-000000000000}"/>
          </ac:spMkLst>
        </pc:spChg>
        <pc:picChg chg="mod">
          <ac:chgData name="Tosi Robinson, Dorian" userId="644bb391-dbbd-45d5-a1db-f2223296bf99" providerId="ADAL" clId="{CC37C6CB-482F-4451-B287-0C083B9E66FB}" dt="2025-09-30T14:13:56.464" v="314" actId="1076"/>
          <ac:picMkLst>
            <pc:docMk/>
            <pc:sldMk cId="0" sldId="261"/>
            <ac:picMk id="1026" creationId="{00000000-0000-0000-0000-000000000000}"/>
          </ac:picMkLst>
        </pc:picChg>
      </pc:sldChg>
      <pc:sldChg chg="modSp add del mod">
        <pc:chgData name="Tosi Robinson, Dorian" userId="644bb391-dbbd-45d5-a1db-f2223296bf99" providerId="ADAL" clId="{CC37C6CB-482F-4451-B287-0C083B9E66FB}" dt="2025-09-30T14:16:17.724" v="428" actId="20577"/>
        <pc:sldMkLst>
          <pc:docMk/>
          <pc:sldMk cId="0" sldId="263"/>
        </pc:sldMkLst>
        <pc:spChg chg="mod">
          <ac:chgData name="Tosi Robinson, Dorian" userId="644bb391-dbbd-45d5-a1db-f2223296bf99" providerId="ADAL" clId="{CC37C6CB-482F-4451-B287-0C083B9E66FB}" dt="2025-09-30T14:15:58.488" v="420" actId="20577"/>
          <ac:spMkLst>
            <pc:docMk/>
            <pc:sldMk cId="0" sldId="263"/>
            <ac:spMk id="3" creationId="{00000000-0000-0000-0000-000000000000}"/>
          </ac:spMkLst>
        </pc:spChg>
        <pc:spChg chg="mod">
          <ac:chgData name="Tosi Robinson, Dorian" userId="644bb391-dbbd-45d5-a1db-f2223296bf99" providerId="ADAL" clId="{CC37C6CB-482F-4451-B287-0C083B9E66FB}" dt="2025-09-30T14:16:17.724" v="428" actId="20577"/>
          <ac:spMkLst>
            <pc:docMk/>
            <pc:sldMk cId="0" sldId="263"/>
            <ac:spMk id="5" creationId="{00000000-0000-0000-0000-000000000000}"/>
          </ac:spMkLst>
        </pc:spChg>
      </pc:sldChg>
      <pc:sldChg chg="add">
        <pc:chgData name="Tosi Robinson, Dorian" userId="644bb391-dbbd-45d5-a1db-f2223296bf99" providerId="ADAL" clId="{CC37C6CB-482F-4451-B287-0C083B9E66FB}" dt="2025-09-30T14:11:03.636" v="199"/>
        <pc:sldMkLst>
          <pc:docMk/>
          <pc:sldMk cId="0" sldId="270"/>
        </pc:sldMkLst>
      </pc:sldChg>
      <pc:sldChg chg="add">
        <pc:chgData name="Tosi Robinson, Dorian" userId="644bb391-dbbd-45d5-a1db-f2223296bf99" providerId="ADAL" clId="{CC37C6CB-482F-4451-B287-0C083B9E66FB}" dt="2025-09-30T14:11:53.450" v="200"/>
        <pc:sldMkLst>
          <pc:docMk/>
          <pc:sldMk cId="0" sldId="271"/>
        </pc:sldMkLst>
      </pc:sldChg>
      <pc:sldChg chg="add">
        <pc:chgData name="Tosi Robinson, Dorian" userId="644bb391-dbbd-45d5-a1db-f2223296bf99" providerId="ADAL" clId="{CC37C6CB-482F-4451-B287-0C083B9E66FB}" dt="2025-09-30T14:12:21.734" v="201"/>
        <pc:sldMkLst>
          <pc:docMk/>
          <pc:sldMk cId="0" sldId="272"/>
        </pc:sldMkLst>
      </pc:sldChg>
      <pc:sldChg chg="add del">
        <pc:chgData name="Tosi Robinson, Dorian" userId="644bb391-dbbd-45d5-a1db-f2223296bf99" providerId="ADAL" clId="{CC37C6CB-482F-4451-B287-0C083B9E66FB}" dt="2025-09-30T14:16:22.460" v="429" actId="47"/>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950BF12-9B58-6362-F9B7-46372C1F742D}"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36BF27-7FB8-217F-80D1-46943A77D70D}"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BACE96-5CAA-6333-540F-3C1A75132E9E}"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C96C73-69CE-307D-1A7C-C6AB2DCD378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A8D02A8-4904-642E-4FDF-260833695FF4}"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CC126E-A49B-4FBB-3A3B-5D1CEFE89273}"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614ACD-1128-BF9D-A6B3-8846B1C379E7}"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327B8C7-432C-65C4-1990-422008562C0C}"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AE1F6C-43CF-38F1-F109-9D7AA50F3228}"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DBD280-ADE2-BDAC-8A32-E62F7A026D2F}"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000DBCC-A379-C17E-7806-CF8A3F0022B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FFF9E3-5859-F9EC-59AE-713CF2294158}"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41B61F-BCA4-5D05-20C9-16110367DE49}"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E2C6D65-3E3C-2A19-0691-8E53D85A7742}"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F32DB0-44B6-2B0C-88F6-CF491F0F607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3720B9-4E15-139C-480F-E4914C6A7EC6}"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789CEC3-0FCE-6606-3F35-2FB772433AA5}"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GB"/>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GB"/>
          </a:p>
        </p:txBody>
      </p:sp>
      <p:sp>
        <p:nvSpPr>
          <p:cNvPr id="4" name="Date Placeholder 3"/>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atin typeface="Constantia"/>
              </a:defRPr>
            </a:lvl1pPr>
          </a:lstStyle>
          <a:p>
            <a:pPr>
              <a:defRPr/>
            </a:pPr>
            <a:r>
              <a:rPr lang="en-US"/>
              <a:t>Click to edit Master title style</a:t>
            </a:r>
            <a:endParaRPr lang="en-GB"/>
          </a:p>
        </p:txBody>
      </p:sp>
      <p:sp>
        <p:nvSpPr>
          <p:cNvPr id="3" name="Content Placeholder 2"/>
          <p:cNvSpPr>
            <a:spLocks noGrp="1"/>
          </p:cNvSpPr>
          <p:nvPr>
            <p:ph idx="1"/>
          </p:nvPr>
        </p:nvSpPr>
        <p:spPr bwMode="auto"/>
        <p:txBody>
          <a:bodyPr/>
          <a:lstStyle>
            <a:lvl1pPr>
              <a:defRPr>
                <a:latin typeface="Constantia"/>
              </a:defRPr>
            </a:lvl1pPr>
            <a:lvl2pPr>
              <a:defRPr>
                <a:latin typeface="Constantia"/>
              </a:defRPr>
            </a:lvl2pPr>
            <a:lvl3pPr>
              <a:defRPr>
                <a:latin typeface="Constantia"/>
              </a:defRPr>
            </a:lvl3pPr>
            <a:lvl4pPr>
              <a:defRPr>
                <a:latin typeface="Constantia"/>
              </a:defRPr>
            </a:lvl4pPr>
            <a:lvl5pPr>
              <a:defRPr>
                <a:latin typeface="Constantia"/>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GB"/>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4" name="Date Placeholder 3"/>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Date Placeholder 4"/>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e Placeholder 6"/>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8" name="Footer Placeholder 7"/>
          <p:cNvSpPr>
            <a:spLocks noGrp="1"/>
          </p:cNvSpPr>
          <p:nvPr>
            <p:ph type="ftr" sz="quarter" idx="11"/>
          </p:nvPr>
        </p:nvSpPr>
        <p:spPr bwMode="auto"/>
        <p:txBody>
          <a:bodyPr/>
          <a:lstStyle/>
          <a:p>
            <a:pPr>
              <a:defRPr/>
            </a:pPr>
            <a:endParaRPr lang="en-GB"/>
          </a:p>
        </p:txBody>
      </p:sp>
      <p:sp>
        <p:nvSpPr>
          <p:cNvPr id="9" name="Slide Number Placeholder 8"/>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Date Placeholder 2"/>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4" name="Footer Placeholder 3"/>
          <p:cNvSpPr>
            <a:spLocks noGrp="1"/>
          </p:cNvSpPr>
          <p:nvPr>
            <p:ph type="ftr" sz="quarter" idx="11"/>
          </p:nvPr>
        </p:nvSpPr>
        <p:spPr bwMode="auto"/>
        <p:txBody>
          <a:bodyPr/>
          <a:lstStyle/>
          <a:p>
            <a:pPr>
              <a:defRPr/>
            </a:pPr>
            <a:endParaRPr lang="en-GB"/>
          </a:p>
        </p:txBody>
      </p:sp>
      <p:sp>
        <p:nvSpPr>
          <p:cNvPr id="5" name="Slide Number Placeholder 4"/>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3" name="Footer Placeholder 2"/>
          <p:cNvSpPr>
            <a:spLocks noGrp="1"/>
          </p:cNvSpPr>
          <p:nvPr>
            <p:ph type="ftr" sz="quarter" idx="11"/>
          </p:nvPr>
        </p:nvSpPr>
        <p:spPr bwMode="auto"/>
        <p:txBody>
          <a:bodyPr/>
          <a:lstStyle/>
          <a:p>
            <a:pPr>
              <a:defRPr/>
            </a:pPr>
            <a:endParaRPr lang="en-GB"/>
          </a:p>
        </p:txBody>
      </p:sp>
      <p:sp>
        <p:nvSpPr>
          <p:cNvPr id="4" name="Slide Number Placeholder 3"/>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F2E821E3-A308-4171-BC66-6DEC68977D3D}" type="datetimeFigureOut">
              <a:rPr lang="en-GB"/>
              <a:t>16/10/2025</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CAE9004B-9E06-4337-AF76-758CC3104D4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E821E3-A308-4171-BC66-6DEC68977D3D}" type="datetimeFigureOut">
              <a:rPr lang="en-GB"/>
              <a:t>16/10/2025</a:t>
            </a:fld>
            <a:endParaRPr lang="en-GB"/>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E9004B-9E06-4337-AF76-758CC3104D44}"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normAutofit/>
          </a:bodyPr>
          <a:lstStyle/>
          <a:p>
            <a:pPr>
              <a:defRPr/>
            </a:pPr>
            <a:r>
              <a:rPr lang="fr-CH" dirty="0">
                <a:latin typeface="Constantia"/>
              </a:rPr>
              <a:t>Waste Survey</a:t>
            </a:r>
            <a:br>
              <a:rPr lang="fr-CH" dirty="0">
                <a:latin typeface="Constantia"/>
              </a:rPr>
            </a:br>
            <a:r>
              <a:rPr lang="fr-CH" sz="2000" dirty="0" err="1">
                <a:latin typeface="Constantia"/>
              </a:rPr>
              <a:t>Humanitarian</a:t>
            </a:r>
            <a:r>
              <a:rPr lang="fr-CH" sz="2000" dirty="0">
                <a:latin typeface="Constantia"/>
              </a:rPr>
              <a:t> </a:t>
            </a:r>
            <a:r>
              <a:rPr lang="fr-CH" sz="2000" dirty="0" err="1">
                <a:latin typeface="Constantia"/>
              </a:rPr>
              <a:t>Aid</a:t>
            </a:r>
            <a:r>
              <a:rPr lang="fr-CH" sz="2000" dirty="0">
                <a:latin typeface="Constantia"/>
              </a:rPr>
              <a:t> Waste </a:t>
            </a:r>
            <a:r>
              <a:rPr lang="fr-CH" sz="2000" dirty="0" err="1">
                <a:latin typeface="Constantia"/>
              </a:rPr>
              <a:t>Assessment</a:t>
            </a:r>
            <a:r>
              <a:rPr lang="fr-CH" sz="2000" dirty="0">
                <a:latin typeface="Constantia"/>
              </a:rPr>
              <a:t> and </a:t>
            </a:r>
            <a:r>
              <a:rPr lang="fr-CH" sz="2000" dirty="0" err="1">
                <a:latin typeface="Constantia"/>
              </a:rPr>
              <a:t>Improvement</a:t>
            </a:r>
            <a:r>
              <a:rPr lang="fr-CH" sz="2000" dirty="0">
                <a:latin typeface="Constantia"/>
              </a:rPr>
              <a:t> Guidelines - HAWAI</a:t>
            </a:r>
            <a:endParaRPr lang="en-GB" dirty="0">
              <a:latin typeface="Constantia"/>
            </a:endParaRPr>
          </a:p>
        </p:txBody>
      </p:sp>
      <p:sp>
        <p:nvSpPr>
          <p:cNvPr id="3" name="Subtitle 2"/>
          <p:cNvSpPr>
            <a:spLocks noGrp="1"/>
          </p:cNvSpPr>
          <p:nvPr>
            <p:ph type="subTitle" idx="1"/>
          </p:nvPr>
        </p:nvSpPr>
        <p:spPr bwMode="auto"/>
        <p:txBody>
          <a:bodyPr/>
          <a:lstStyle/>
          <a:p>
            <a:pPr>
              <a:defRPr/>
            </a:pPr>
            <a:r>
              <a:rPr lang="fr-CH" dirty="0">
                <a:latin typeface="Constantia"/>
              </a:rPr>
              <a:t>T7.1.4 – Training Template</a:t>
            </a:r>
          </a:p>
        </p:txBody>
      </p:sp>
      <p:sp>
        <p:nvSpPr>
          <p:cNvPr id="4" name="Rectangle 3"/>
          <p:cNvSpPr/>
          <p:nvPr/>
        </p:nvSpPr>
        <p:spPr bwMode="auto">
          <a:xfrm>
            <a:off x="2596371" y="5089306"/>
            <a:ext cx="7713971" cy="646331"/>
          </a:xfrm>
          <a:prstGeom prst="rect">
            <a:avLst/>
          </a:prstGeom>
        </p:spPr>
        <p:txBody>
          <a:bodyPr wrap="none">
            <a:spAutoFit/>
          </a:bodyPr>
          <a:lstStyle/>
          <a:p>
            <a:pPr>
              <a:defRPr/>
            </a:pPr>
            <a:r>
              <a:rPr lang="fr-CH" i="1" dirty="0">
                <a:solidFill>
                  <a:srgbClr val="FF0000"/>
                </a:solidFill>
                <a:latin typeface="Constantia"/>
              </a:rPr>
              <a:t>Template for staff training for </a:t>
            </a:r>
            <a:r>
              <a:rPr lang="fr-CH" i="1" dirty="0" err="1">
                <a:solidFill>
                  <a:srgbClr val="FF0000"/>
                </a:solidFill>
                <a:latin typeface="Constantia"/>
              </a:rPr>
              <a:t>household</a:t>
            </a:r>
            <a:r>
              <a:rPr lang="fr-CH" i="1" dirty="0">
                <a:solidFill>
                  <a:srgbClr val="FF0000"/>
                </a:solidFill>
                <a:latin typeface="Constantia"/>
              </a:rPr>
              <a:t> and/or non-</a:t>
            </a:r>
            <a:r>
              <a:rPr lang="fr-CH" i="1" dirty="0" err="1">
                <a:solidFill>
                  <a:srgbClr val="FF0000"/>
                </a:solidFill>
                <a:latin typeface="Constantia"/>
              </a:rPr>
              <a:t>household</a:t>
            </a:r>
            <a:r>
              <a:rPr lang="fr-CH" i="1" dirty="0">
                <a:solidFill>
                  <a:srgbClr val="FF0000"/>
                </a:solidFill>
                <a:latin typeface="Constantia"/>
              </a:rPr>
              <a:t> </a:t>
            </a:r>
            <a:r>
              <a:rPr lang="fr-CH" i="1" dirty="0" err="1">
                <a:solidFill>
                  <a:srgbClr val="FF0000"/>
                </a:solidFill>
                <a:latin typeface="Constantia"/>
              </a:rPr>
              <a:t>waste</a:t>
            </a:r>
            <a:r>
              <a:rPr lang="fr-CH" i="1" dirty="0">
                <a:solidFill>
                  <a:srgbClr val="FF0000"/>
                </a:solidFill>
                <a:latin typeface="Constantia"/>
              </a:rPr>
              <a:t> </a:t>
            </a:r>
            <a:r>
              <a:rPr lang="fr-CH" i="1" dirty="0" err="1">
                <a:solidFill>
                  <a:srgbClr val="FF0000"/>
                </a:solidFill>
                <a:latin typeface="Constantia"/>
              </a:rPr>
              <a:t>survey</a:t>
            </a:r>
            <a:endParaRPr lang="fr-CH" i="1" dirty="0">
              <a:solidFill>
                <a:srgbClr val="FF0000"/>
              </a:solidFill>
              <a:latin typeface="Constantia"/>
            </a:endParaRPr>
          </a:p>
          <a:p>
            <a:pPr algn="ctr">
              <a:defRPr/>
            </a:pPr>
            <a:r>
              <a:rPr lang="fr-CH" i="1" dirty="0">
                <a:solidFill>
                  <a:srgbClr val="FF0000"/>
                </a:solidFill>
                <a:latin typeface="Constantia"/>
              </a:rPr>
              <a:t>Information in </a:t>
            </a:r>
            <a:r>
              <a:rPr lang="fr-CH" i="1" dirty="0" err="1">
                <a:solidFill>
                  <a:srgbClr val="FF0000"/>
                </a:solidFill>
                <a:latin typeface="Constantia"/>
              </a:rPr>
              <a:t>red</a:t>
            </a:r>
            <a:r>
              <a:rPr lang="fr-CH" i="1" dirty="0">
                <a:solidFill>
                  <a:srgbClr val="FF0000"/>
                </a:solidFill>
                <a:latin typeface="Constantia"/>
              </a:rPr>
              <a:t>: to </a:t>
            </a:r>
            <a:r>
              <a:rPr lang="fr-CH" i="1" dirty="0" err="1">
                <a:solidFill>
                  <a:srgbClr val="FF0000"/>
                </a:solidFill>
                <a:latin typeface="Constantia"/>
              </a:rPr>
              <a:t>be</a:t>
            </a:r>
            <a:r>
              <a:rPr lang="fr-CH" i="1" dirty="0">
                <a:solidFill>
                  <a:srgbClr val="FF0000"/>
                </a:solidFill>
                <a:latin typeface="Constantia"/>
              </a:rPr>
              <a:t> </a:t>
            </a:r>
            <a:r>
              <a:rPr lang="fr-CH" i="1" dirty="0" err="1">
                <a:solidFill>
                  <a:srgbClr val="FF0000"/>
                </a:solidFill>
                <a:latin typeface="Constantia"/>
              </a:rPr>
              <a:t>adapted</a:t>
            </a:r>
            <a:r>
              <a:rPr lang="fr-CH" i="1" dirty="0">
                <a:solidFill>
                  <a:srgbClr val="FF0000"/>
                </a:solidFill>
                <a:latin typeface="Constantia"/>
              </a:rPr>
              <a:t> to </a:t>
            </a:r>
            <a:r>
              <a:rPr lang="fr-CH" i="1" dirty="0" err="1">
                <a:solidFill>
                  <a:srgbClr val="FF0000"/>
                </a:solidFill>
                <a:latin typeface="Constantia"/>
              </a:rPr>
              <a:t>your</a:t>
            </a:r>
            <a:r>
              <a:rPr lang="fr-CH" i="1" dirty="0">
                <a:solidFill>
                  <a:srgbClr val="FF0000"/>
                </a:solidFill>
                <a:latin typeface="Constantia"/>
              </a:rPr>
              <a:t> </a:t>
            </a:r>
            <a:r>
              <a:rPr lang="fr-CH" i="1" dirty="0" err="1">
                <a:solidFill>
                  <a:srgbClr val="FF0000"/>
                </a:solidFill>
                <a:latin typeface="Constantia"/>
              </a:rPr>
              <a:t>specific</a:t>
            </a:r>
            <a:r>
              <a:rPr lang="fr-CH" i="1" dirty="0">
                <a:solidFill>
                  <a:srgbClr val="FF0000"/>
                </a:solidFill>
                <a:latin typeface="Constantia"/>
              </a:rPr>
              <a:t> </a:t>
            </a:r>
            <a:r>
              <a:rPr lang="fr-CH" i="1" dirty="0" err="1">
                <a:solidFill>
                  <a:srgbClr val="FF0000"/>
                </a:solidFill>
                <a:latin typeface="Constantia"/>
              </a:rPr>
              <a:t>needs</a:t>
            </a:r>
            <a:r>
              <a:rPr lang="fr-CH" i="1" dirty="0">
                <a:solidFill>
                  <a:srgbClr val="FF0000"/>
                </a:solidFill>
                <a:latin typeface="Constantia"/>
              </a:rPr>
              <a:t> and process</a:t>
            </a:r>
            <a:endParaRPr lang="en-GB" i="1" dirty="0">
              <a:solidFill>
                <a:srgbClr val="FF0000"/>
              </a:solidFill>
              <a:latin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Asking for self-reported generation</a:t>
            </a:r>
            <a:endParaRPr lang="en-GB"/>
          </a:p>
        </p:txBody>
      </p:sp>
      <p:sp>
        <p:nvSpPr>
          <p:cNvPr id="3" name="Content Placeholder 2"/>
          <p:cNvSpPr>
            <a:spLocks noGrp="1"/>
          </p:cNvSpPr>
          <p:nvPr>
            <p:ph idx="1"/>
          </p:nvPr>
        </p:nvSpPr>
        <p:spPr bwMode="auto">
          <a:xfrm>
            <a:off x="838200" y="3833199"/>
            <a:ext cx="9357997" cy="2343763"/>
          </a:xfrm>
        </p:spPr>
        <p:txBody>
          <a:bodyPr>
            <a:normAutofit lnSpcReduction="10000"/>
          </a:bodyPr>
          <a:lstStyle/>
          <a:p>
            <a:pPr>
              <a:defRPr/>
            </a:pPr>
            <a:r>
              <a:rPr lang="fr-CH"/>
              <a:t>Ask about each fraction and how much they generate, again based on the container</a:t>
            </a:r>
            <a:endParaRPr/>
          </a:p>
          <a:p>
            <a:pPr>
              <a:defRPr/>
            </a:pPr>
            <a:r>
              <a:rPr lang="fr-CH"/>
              <a:t>Alternatively, of the total waste reported, how much is of each fraction? In percentage. Household might stuggle with percentage, you can ask to show levels on the container and deduct the percentage yourself</a:t>
            </a:r>
            <a:endParaRPr lang="en-GB"/>
          </a:p>
        </p:txBody>
      </p:sp>
      <p:sp>
        <p:nvSpPr>
          <p:cNvPr id="4" name="Rectangle 3"/>
          <p:cNvSpPr/>
          <p:nvPr/>
        </p:nvSpPr>
        <p:spPr bwMode="auto">
          <a:xfrm>
            <a:off x="126124" y="6511186"/>
            <a:ext cx="3815255" cy="215444"/>
          </a:xfrm>
          <a:prstGeom prst="rect">
            <a:avLst/>
          </a:prstGeom>
        </p:spPr>
        <p:txBody>
          <a:bodyPr wrap="square">
            <a:spAutoFit/>
          </a:bodyPr>
          <a:lstStyle/>
          <a:p>
            <a:pPr>
              <a:defRPr/>
            </a:pPr>
            <a:r>
              <a:rPr lang="en-GB" sz="800">
                <a:solidFill>
                  <a:schemeClr val="bg1">
                    <a:lumMod val="65000"/>
                  </a:schemeClr>
                </a:solidFill>
              </a:rPr>
              <a:t>https://www.witre.fi/fstrz/r/s/www.witre.fi/img/S/GRP/ST/AIG327481.jpg?frz-v=79</a:t>
            </a:r>
            <a:endParaRPr/>
          </a:p>
        </p:txBody>
      </p:sp>
      <p:sp>
        <p:nvSpPr>
          <p:cNvPr id="7" name="Rectangle 6"/>
          <p:cNvSpPr/>
          <p:nvPr/>
        </p:nvSpPr>
        <p:spPr bwMode="auto">
          <a:xfrm>
            <a:off x="8673311" y="6182883"/>
            <a:ext cx="3539065" cy="646331"/>
          </a:xfrm>
          <a:prstGeom prst="rect">
            <a:avLst/>
          </a:prstGeom>
        </p:spPr>
        <p:txBody>
          <a:bodyPr wrap="square">
            <a:spAutoFit/>
          </a:bodyPr>
          <a:lstStyle/>
          <a:p>
            <a:pPr>
              <a:defRPr/>
            </a:pPr>
            <a:r>
              <a:rPr lang="fr-CH" i="1">
                <a:solidFill>
                  <a:srgbClr val="FF0000"/>
                </a:solidFill>
                <a:latin typeface="Constantia"/>
              </a:rPr>
              <a:t>Define the container each person will use. 30L can be a good option</a:t>
            </a:r>
            <a:endParaRPr/>
          </a:p>
        </p:txBody>
      </p:sp>
      <p:pic>
        <p:nvPicPr>
          <p:cNvPr id="2050" name="Picture 2" descr="https://www.ccacoalition.org/sites/default/files/resources/food-waste_1024x512.jpg"/>
          <p:cNvPicPr>
            <a:picLocks noChangeAspect="1" noChangeArrowheads="1"/>
          </p:cNvPicPr>
          <p:nvPr/>
        </p:nvPicPr>
        <p:blipFill>
          <a:blip r:embed="rId3"/>
          <a:stretch/>
        </p:blipFill>
        <p:spPr bwMode="auto">
          <a:xfrm flipH="1">
            <a:off x="838200" y="2146072"/>
            <a:ext cx="2380784" cy="1190392"/>
          </a:xfrm>
          <a:prstGeom prst="rect">
            <a:avLst/>
          </a:prstGeom>
          <a:noFill/>
        </p:spPr>
      </p:pic>
      <p:sp>
        <p:nvSpPr>
          <p:cNvPr id="6" name="Rectangle 5"/>
          <p:cNvSpPr/>
          <p:nvPr/>
        </p:nvSpPr>
        <p:spPr bwMode="auto">
          <a:xfrm>
            <a:off x="838200" y="1807518"/>
            <a:ext cx="2259724" cy="338554"/>
          </a:xfrm>
          <a:prstGeom prst="rect">
            <a:avLst/>
          </a:prstGeom>
        </p:spPr>
        <p:txBody>
          <a:bodyPr wrap="square">
            <a:spAutoFit/>
          </a:bodyPr>
          <a:lstStyle/>
          <a:p>
            <a:pPr>
              <a:defRPr/>
            </a:pPr>
            <a:r>
              <a:rPr lang="en-GB" sz="800">
                <a:solidFill>
                  <a:schemeClr val="bg1">
                    <a:lumMod val="65000"/>
                  </a:schemeClr>
                </a:solidFill>
              </a:rPr>
              <a:t>https://www.ccacoalition.org/sites/default/files/resources//food-waste_1024x512.jpg</a:t>
            </a:r>
            <a:endParaRPr/>
          </a:p>
        </p:txBody>
      </p:sp>
      <p:sp>
        <p:nvSpPr>
          <p:cNvPr id="10" name="Rectangle 9"/>
          <p:cNvSpPr/>
          <p:nvPr/>
        </p:nvSpPr>
        <p:spPr bwMode="auto">
          <a:xfrm>
            <a:off x="838200" y="3326758"/>
            <a:ext cx="2711668" cy="375552"/>
          </a:xfrm>
          <a:prstGeom prst="rect">
            <a:avLst/>
          </a:prstGeom>
        </p:spPr>
        <p:txBody>
          <a:bodyPr wrap="square">
            <a:spAutoFit/>
          </a:bodyPr>
          <a:lstStyle/>
          <a:p>
            <a:pPr>
              <a:lnSpc>
                <a:spcPct val="107000"/>
              </a:lnSpc>
              <a:spcAft>
                <a:spcPts val="0"/>
              </a:spcAft>
              <a:defRPr/>
            </a:pPr>
            <a:r>
              <a:rPr lang="en-GB">
                <a:latin typeface="Constantia"/>
              </a:rPr>
              <a:t>Organic &amp; green waste</a:t>
            </a:r>
            <a:endParaRPr lang="en-GB">
              <a:latin typeface="Constantia"/>
              <a:ea typeface="Calibri"/>
              <a:cs typeface="Times New Roman"/>
            </a:endParaRPr>
          </a:p>
        </p:txBody>
      </p:sp>
      <p:pic>
        <p:nvPicPr>
          <p:cNvPr id="2052" name="Picture 4" descr="https://www.rubicon.com/wp-content/uploads/2021/06/what-can-be-recycled.jpg"/>
          <p:cNvPicPr>
            <a:picLocks noChangeAspect="1" noChangeArrowheads="1"/>
          </p:cNvPicPr>
          <p:nvPr/>
        </p:nvPicPr>
        <p:blipFill>
          <a:blip r:embed="rId4"/>
          <a:stretch/>
        </p:blipFill>
        <p:spPr bwMode="auto">
          <a:xfrm>
            <a:off x="3811067" y="2146072"/>
            <a:ext cx="1760577" cy="1174916"/>
          </a:xfrm>
          <a:prstGeom prst="rect">
            <a:avLst/>
          </a:prstGeom>
          <a:noFill/>
        </p:spPr>
      </p:pic>
      <p:sp>
        <p:nvSpPr>
          <p:cNvPr id="8" name="Rectangle 7"/>
          <p:cNvSpPr/>
          <p:nvPr/>
        </p:nvSpPr>
        <p:spPr bwMode="auto">
          <a:xfrm>
            <a:off x="3811067" y="1805895"/>
            <a:ext cx="2523644" cy="338554"/>
          </a:xfrm>
          <a:prstGeom prst="rect">
            <a:avLst/>
          </a:prstGeom>
        </p:spPr>
        <p:txBody>
          <a:bodyPr wrap="square">
            <a:spAutoFit/>
          </a:bodyPr>
          <a:lstStyle/>
          <a:p>
            <a:pPr>
              <a:defRPr/>
            </a:pPr>
            <a:r>
              <a:rPr lang="en-GB" sz="800">
                <a:solidFill>
                  <a:schemeClr val="bg1">
                    <a:lumMod val="65000"/>
                  </a:schemeClr>
                </a:solidFill>
              </a:rPr>
              <a:t>https://www.rubicon.com/wp-content/uploads/2021/06/what-can-be-recycled.jpg</a:t>
            </a:r>
            <a:endParaRPr/>
          </a:p>
        </p:txBody>
      </p:sp>
      <p:sp>
        <p:nvSpPr>
          <p:cNvPr id="13" name="Rectangle 12"/>
          <p:cNvSpPr/>
          <p:nvPr/>
        </p:nvSpPr>
        <p:spPr bwMode="auto">
          <a:xfrm>
            <a:off x="3811067" y="3320988"/>
            <a:ext cx="2711668" cy="375552"/>
          </a:xfrm>
          <a:prstGeom prst="rect">
            <a:avLst/>
          </a:prstGeom>
        </p:spPr>
        <p:txBody>
          <a:bodyPr wrap="square">
            <a:spAutoFit/>
          </a:bodyPr>
          <a:lstStyle/>
          <a:p>
            <a:pPr>
              <a:lnSpc>
                <a:spcPct val="107000"/>
              </a:lnSpc>
              <a:spcAft>
                <a:spcPts val="0"/>
              </a:spcAft>
              <a:defRPr/>
            </a:pPr>
            <a:r>
              <a:rPr lang="en-GB">
                <a:latin typeface="Constantia"/>
              </a:rPr>
              <a:t>Recyclables</a:t>
            </a:r>
            <a:endParaRPr lang="en-GB">
              <a:latin typeface="Constantia"/>
              <a:ea typeface="Calibri"/>
              <a:cs typeface="Times New Roman"/>
            </a:endParaRPr>
          </a:p>
        </p:txBody>
      </p:sp>
      <p:pic>
        <p:nvPicPr>
          <p:cNvPr id="2064" name="Picture 16" descr="https://www.letsrecycle.com/wp-content/uploads/2021/07/Residual-waste-2021a.jpg"/>
          <p:cNvPicPr>
            <a:picLocks noChangeAspect="1" noChangeArrowheads="1"/>
          </p:cNvPicPr>
          <p:nvPr/>
        </p:nvPicPr>
        <p:blipFill>
          <a:blip r:embed="rId5"/>
          <a:stretch/>
        </p:blipFill>
        <p:spPr bwMode="auto">
          <a:xfrm>
            <a:off x="6783934" y="2139147"/>
            <a:ext cx="1575787" cy="1181841"/>
          </a:xfrm>
          <a:prstGeom prst="rect">
            <a:avLst/>
          </a:prstGeom>
          <a:noFill/>
        </p:spPr>
      </p:pic>
      <p:sp>
        <p:nvSpPr>
          <p:cNvPr id="20" name="Rectangle 19"/>
          <p:cNvSpPr/>
          <p:nvPr/>
        </p:nvSpPr>
        <p:spPr bwMode="auto">
          <a:xfrm>
            <a:off x="6783934" y="3378729"/>
            <a:ext cx="2711668" cy="375552"/>
          </a:xfrm>
          <a:prstGeom prst="rect">
            <a:avLst/>
          </a:prstGeom>
        </p:spPr>
        <p:txBody>
          <a:bodyPr wrap="square">
            <a:spAutoFit/>
          </a:bodyPr>
          <a:lstStyle/>
          <a:p>
            <a:pPr>
              <a:lnSpc>
                <a:spcPct val="107000"/>
              </a:lnSpc>
              <a:spcAft>
                <a:spcPts val="0"/>
              </a:spcAft>
              <a:defRPr/>
            </a:pPr>
            <a:r>
              <a:rPr lang="en-GB">
                <a:latin typeface="Constantia"/>
              </a:rPr>
              <a:t>Residual waste</a:t>
            </a:r>
            <a:endParaRPr lang="en-GB">
              <a:latin typeface="Constantia"/>
              <a:ea typeface="Calibri"/>
              <a:cs typeface="Times New Roman"/>
            </a:endParaRPr>
          </a:p>
        </p:txBody>
      </p:sp>
      <p:sp>
        <p:nvSpPr>
          <p:cNvPr id="16" name="Rectangle 15"/>
          <p:cNvSpPr/>
          <p:nvPr/>
        </p:nvSpPr>
        <p:spPr bwMode="auto">
          <a:xfrm>
            <a:off x="6783934" y="1807518"/>
            <a:ext cx="3048000" cy="338554"/>
          </a:xfrm>
          <a:prstGeom prst="rect">
            <a:avLst/>
          </a:prstGeom>
        </p:spPr>
        <p:txBody>
          <a:bodyPr wrap="square">
            <a:spAutoFit/>
          </a:bodyPr>
          <a:lstStyle/>
          <a:p>
            <a:pPr>
              <a:defRPr/>
            </a:pPr>
            <a:r>
              <a:rPr lang="en-GB" sz="800">
                <a:solidFill>
                  <a:schemeClr val="bg1">
                    <a:lumMod val="65000"/>
                  </a:schemeClr>
                </a:solidFill>
              </a:rPr>
              <a:t>https://www.letsrecycle.com/wp-content/uploads/2021/07/Residual-waste-2021a.jpg</a:t>
            </a:r>
            <a:endParaRPr/>
          </a:p>
        </p:txBody>
      </p:sp>
      <p:sp>
        <p:nvSpPr>
          <p:cNvPr id="22" name="Rectangle 21"/>
          <p:cNvSpPr/>
          <p:nvPr/>
        </p:nvSpPr>
        <p:spPr bwMode="auto">
          <a:xfrm>
            <a:off x="8673311" y="1335413"/>
            <a:ext cx="3286634" cy="2340851"/>
          </a:xfrm>
          <a:prstGeom prst="rect">
            <a:avLst/>
          </a:prstGeom>
        </p:spPr>
        <p:txBody>
          <a:bodyPr wrap="square">
            <a:spAutoFit/>
          </a:bodyPr>
          <a:lstStyle/>
          <a:p>
            <a:pPr>
              <a:defRPr/>
            </a:pPr>
            <a:r>
              <a:rPr lang="fr-CH" i="1">
                <a:solidFill>
                  <a:srgbClr val="FF0000"/>
                </a:solidFill>
                <a:latin typeface="Constantia"/>
              </a:rPr>
              <a:t>Define if you want to ask about different types of waste – keep it simple, it is a difficult task to estimate how much we produce.</a:t>
            </a:r>
            <a:endParaRPr/>
          </a:p>
          <a:p>
            <a:pPr>
              <a:defRPr/>
            </a:pPr>
            <a:r>
              <a:rPr lang="fr-CH" i="1">
                <a:solidFill>
                  <a:srgbClr val="FF0000"/>
                </a:solidFill>
                <a:latin typeface="Constantia"/>
              </a:rPr>
              <a:t>You could also have a very specific part if you are interested in a particular material, for example PET</a:t>
            </a:r>
            <a:endParaRPr/>
          </a:p>
        </p:txBody>
      </p:sp>
      <p:pic>
        <p:nvPicPr>
          <p:cNvPr id="23" name="Picture 2" descr="https://www.witre.fi/fstrz/r/s/www.witre.fi/img/S/GRP/ST/AIG327481.jpg?frz-v=79"/>
          <p:cNvPicPr>
            <a:picLocks noChangeAspect="1" noChangeArrowheads="1"/>
          </p:cNvPicPr>
          <p:nvPr/>
        </p:nvPicPr>
        <p:blipFill>
          <a:blip r:embed="rId6"/>
          <a:stretch/>
        </p:blipFill>
        <p:spPr bwMode="auto">
          <a:xfrm>
            <a:off x="9913740" y="3588726"/>
            <a:ext cx="2187027" cy="2187027"/>
          </a:xfrm>
          <a:prstGeom prst="rect">
            <a:avLst/>
          </a:prstGeom>
          <a:noFill/>
        </p:spPr>
      </p:pic>
      <p:sp>
        <p:nvSpPr>
          <p:cNvPr id="24" name="TextBox 23"/>
          <p:cNvSpPr txBox="1"/>
          <p:nvPr/>
        </p:nvSpPr>
        <p:spPr bwMode="auto">
          <a:xfrm>
            <a:off x="10749009" y="5807631"/>
            <a:ext cx="516488" cy="369332"/>
          </a:xfrm>
          <a:prstGeom prst="rect">
            <a:avLst/>
          </a:prstGeom>
          <a:noFill/>
        </p:spPr>
        <p:txBody>
          <a:bodyPr wrap="none" rtlCol="0">
            <a:spAutoFit/>
          </a:bodyPr>
          <a:lstStyle/>
          <a:p>
            <a:pPr>
              <a:defRPr/>
            </a:pPr>
            <a:r>
              <a:rPr lang="fr-CH"/>
              <a:t>30L</a:t>
            </a:r>
            <a:endParaRPr lang="en-GB"/>
          </a:p>
        </p:txBody>
      </p:sp>
      <p:sp>
        <p:nvSpPr>
          <p:cNvPr id="25" name="Rectangle 24"/>
          <p:cNvSpPr/>
          <p:nvPr/>
        </p:nvSpPr>
        <p:spPr bwMode="auto">
          <a:xfrm>
            <a:off x="4164916" y="6230368"/>
            <a:ext cx="4117236" cy="646331"/>
          </a:xfrm>
          <a:prstGeom prst="rect">
            <a:avLst/>
          </a:prstGeom>
        </p:spPr>
        <p:txBody>
          <a:bodyPr wrap="square">
            <a:spAutoFit/>
          </a:bodyPr>
          <a:lstStyle/>
          <a:p>
            <a:pPr>
              <a:defRPr/>
            </a:pPr>
            <a:r>
              <a:rPr lang="fr-CH" i="1">
                <a:solidFill>
                  <a:srgbClr val="FF0000"/>
                </a:solidFill>
                <a:latin typeface="Constantia"/>
              </a:rPr>
              <a:t>Define what will be asked, all surveyors should ask the same question</a:t>
            </a:r>
            <a:endParaRPr/>
          </a:p>
        </p:txBody>
      </p:sp>
      <p:cxnSp>
        <p:nvCxnSpPr>
          <p:cNvPr id="26" name="Straight Arrow Connector 25"/>
          <p:cNvCxnSpPr>
            <a:stCxn id="25" idx="0"/>
          </p:cNvCxnSpPr>
          <p:nvPr/>
        </p:nvCxnSpPr>
        <p:spPr bwMode="auto">
          <a:xfrm flipH="1" flipV="1">
            <a:off x="6169572" y="6005655"/>
            <a:ext cx="53962" cy="224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Weighing the waste</a:t>
            </a:r>
            <a:endParaRPr/>
          </a:p>
        </p:txBody>
      </p:sp>
      <p:sp>
        <p:nvSpPr>
          <p:cNvPr id="3" name="Content Placeholder 2"/>
          <p:cNvSpPr>
            <a:spLocks noGrp="1"/>
          </p:cNvSpPr>
          <p:nvPr>
            <p:ph idx="1"/>
          </p:nvPr>
        </p:nvSpPr>
        <p:spPr bwMode="auto">
          <a:xfrm>
            <a:off x="838198" y="1825625"/>
            <a:ext cx="7727734" cy="4351338"/>
          </a:xfrm>
        </p:spPr>
        <p:txBody>
          <a:bodyPr>
            <a:normAutofit fontScale="70000" lnSpcReduction="20000"/>
          </a:bodyPr>
          <a:lstStyle/>
          <a:p>
            <a:pPr>
              <a:defRPr/>
            </a:pPr>
            <a:r>
              <a:rPr lang="en-GB" dirty="0"/>
              <a:t>At households: ask about the </a:t>
            </a:r>
            <a:r>
              <a:rPr lang="en-GB" u="sng" dirty="0"/>
              <a:t># of persons living in the household</a:t>
            </a:r>
            <a:endParaRPr dirty="0"/>
          </a:p>
          <a:p>
            <a:pPr lvl="1">
              <a:defRPr/>
            </a:pPr>
            <a:r>
              <a:rPr lang="en-GB" dirty="0"/>
              <a:t>Includes adults and children of all ages</a:t>
            </a:r>
          </a:p>
          <a:p>
            <a:pPr>
              <a:defRPr/>
            </a:pPr>
            <a:r>
              <a:rPr lang="fr-CH" dirty="0"/>
              <a:t>At non-</a:t>
            </a:r>
            <a:r>
              <a:rPr lang="fr-CH" dirty="0" err="1"/>
              <a:t>households</a:t>
            </a:r>
            <a:r>
              <a:rPr lang="fr-CH" dirty="0"/>
              <a:t>: a</a:t>
            </a:r>
            <a:r>
              <a:rPr lang="en-GB" dirty="0" err="1"/>
              <a:t>sk</a:t>
            </a:r>
            <a:r>
              <a:rPr lang="en-GB" dirty="0"/>
              <a:t> about the </a:t>
            </a:r>
            <a:r>
              <a:rPr lang="en-GB" u="sng" dirty="0"/>
              <a:t># of units of aggregation</a:t>
            </a:r>
            <a:endParaRPr lang="en-GB" dirty="0"/>
          </a:p>
          <a:p>
            <a:pPr lvl="1">
              <a:defRPr/>
            </a:pPr>
            <a:r>
              <a:rPr lang="en-GB" dirty="0"/>
              <a:t>Very important!</a:t>
            </a:r>
          </a:p>
          <a:p>
            <a:pPr algn="just">
              <a:defRPr/>
            </a:pPr>
            <a:r>
              <a:rPr lang="fr-CH" dirty="0" err="1"/>
              <a:t>Ask</a:t>
            </a:r>
            <a:r>
              <a:rPr lang="fr-CH" dirty="0"/>
              <a:t> to put </a:t>
            </a:r>
            <a:r>
              <a:rPr lang="fr-CH" u="sng" dirty="0"/>
              <a:t>all the </a:t>
            </a:r>
            <a:r>
              <a:rPr lang="fr-CH" u="sng" dirty="0" err="1"/>
              <a:t>waste</a:t>
            </a:r>
            <a:r>
              <a:rPr lang="fr-CH" u="sng" dirty="0"/>
              <a:t> </a:t>
            </a:r>
            <a:r>
              <a:rPr lang="fr-CH" u="sng" dirty="0" err="1"/>
              <a:t>they</a:t>
            </a:r>
            <a:r>
              <a:rPr lang="fr-CH" u="sng" dirty="0"/>
              <a:t> have </a:t>
            </a:r>
            <a:r>
              <a:rPr lang="fr-CH" u="sng" dirty="0" err="1"/>
              <a:t>generated</a:t>
            </a:r>
            <a:r>
              <a:rPr lang="fr-CH" u="sng" dirty="0"/>
              <a:t> in the </a:t>
            </a:r>
            <a:r>
              <a:rPr lang="fr-CH" u="sng" dirty="0" err="1"/>
              <a:t>past</a:t>
            </a:r>
            <a:r>
              <a:rPr lang="fr-CH" u="sng" dirty="0"/>
              <a:t> </a:t>
            </a:r>
            <a:r>
              <a:rPr lang="fr-CH" u="sng" dirty="0" err="1"/>
              <a:t>days</a:t>
            </a:r>
            <a:r>
              <a:rPr lang="fr-CH" dirty="0"/>
              <a:t> in one or </a:t>
            </a:r>
            <a:r>
              <a:rPr lang="fr-CH" dirty="0" err="1"/>
              <a:t>several</a:t>
            </a:r>
            <a:r>
              <a:rPr lang="fr-CH" dirty="0"/>
              <a:t> plastic </a:t>
            </a:r>
            <a:r>
              <a:rPr lang="fr-CH" dirty="0" err="1"/>
              <a:t>bags</a:t>
            </a:r>
            <a:r>
              <a:rPr lang="fr-CH" dirty="0"/>
              <a:t> </a:t>
            </a:r>
            <a:r>
              <a:rPr lang="fr-CH" dirty="0" err="1"/>
              <a:t>that</a:t>
            </a:r>
            <a:r>
              <a:rPr lang="fr-CH" dirty="0"/>
              <a:t> </a:t>
            </a:r>
            <a:r>
              <a:rPr lang="fr-CH" dirty="0" err="1"/>
              <a:t>you</a:t>
            </a:r>
            <a:r>
              <a:rPr lang="fr-CH" dirty="0"/>
              <a:t> </a:t>
            </a:r>
            <a:r>
              <a:rPr lang="fr-CH" dirty="0" err="1"/>
              <a:t>provide</a:t>
            </a:r>
            <a:endParaRPr lang="fr-CH" dirty="0"/>
          </a:p>
          <a:p>
            <a:pPr lvl="1" algn="just">
              <a:defRPr/>
            </a:pPr>
            <a:r>
              <a:rPr lang="fr-CH" dirty="0"/>
              <a:t>It </a:t>
            </a:r>
            <a:r>
              <a:rPr lang="fr-CH" dirty="0" err="1"/>
              <a:t>should</a:t>
            </a:r>
            <a:r>
              <a:rPr lang="fr-CH" dirty="0"/>
              <a:t> </a:t>
            </a:r>
            <a:r>
              <a:rPr lang="fr-CH" dirty="0" err="1"/>
              <a:t>only</a:t>
            </a:r>
            <a:r>
              <a:rPr lang="fr-CH" dirty="0"/>
              <a:t> </a:t>
            </a:r>
            <a:r>
              <a:rPr lang="fr-CH" dirty="0" err="1"/>
              <a:t>be</a:t>
            </a:r>
            <a:r>
              <a:rPr lang="fr-CH" dirty="0"/>
              <a:t> </a:t>
            </a:r>
            <a:r>
              <a:rPr lang="fr-CH" dirty="0" err="1"/>
              <a:t>waste</a:t>
            </a:r>
            <a:r>
              <a:rPr lang="fr-CH" dirty="0"/>
              <a:t> </a:t>
            </a:r>
            <a:r>
              <a:rPr lang="fr-CH" dirty="0" err="1"/>
              <a:t>that</a:t>
            </a:r>
            <a:r>
              <a:rPr lang="fr-CH" dirty="0"/>
              <a:t> </a:t>
            </a:r>
            <a:r>
              <a:rPr lang="fr-CH" dirty="0" err="1"/>
              <a:t>is</a:t>
            </a:r>
            <a:r>
              <a:rPr lang="fr-CH" dirty="0"/>
              <a:t> </a:t>
            </a:r>
            <a:r>
              <a:rPr lang="fr-CH" dirty="0" err="1"/>
              <a:t>regularely</a:t>
            </a:r>
            <a:r>
              <a:rPr lang="fr-CH" dirty="0"/>
              <a:t> </a:t>
            </a:r>
            <a:r>
              <a:rPr lang="fr-CH" dirty="0" err="1"/>
              <a:t>generated</a:t>
            </a:r>
            <a:r>
              <a:rPr lang="fr-CH" dirty="0"/>
              <a:t> – not a full </a:t>
            </a:r>
            <a:r>
              <a:rPr lang="fr-CH" dirty="0" err="1"/>
              <a:t>cleanup</a:t>
            </a:r>
            <a:endParaRPr lang="fr-CH" dirty="0"/>
          </a:p>
          <a:p>
            <a:pPr algn="just">
              <a:defRPr/>
            </a:pPr>
            <a:r>
              <a:rPr lang="fr-CH" dirty="0" err="1"/>
              <a:t>Ask</a:t>
            </a:r>
            <a:r>
              <a:rPr lang="fr-CH" dirty="0"/>
              <a:t> </a:t>
            </a:r>
            <a:r>
              <a:rPr lang="fr-CH" u="sng" dirty="0" err="1"/>
              <a:t>since</a:t>
            </a:r>
            <a:r>
              <a:rPr lang="fr-CH" u="sng" dirty="0"/>
              <a:t> </a:t>
            </a:r>
            <a:r>
              <a:rPr lang="fr-CH" u="sng" dirty="0" err="1"/>
              <a:t>when</a:t>
            </a:r>
            <a:r>
              <a:rPr lang="fr-CH" u="sng" dirty="0"/>
              <a:t> </a:t>
            </a:r>
            <a:r>
              <a:rPr lang="fr-CH" u="sng" dirty="0" err="1"/>
              <a:t>this</a:t>
            </a:r>
            <a:r>
              <a:rPr lang="fr-CH" u="sng" dirty="0"/>
              <a:t> </a:t>
            </a:r>
            <a:r>
              <a:rPr lang="fr-CH" u="sng" dirty="0" err="1"/>
              <a:t>waste</a:t>
            </a:r>
            <a:r>
              <a:rPr lang="fr-CH" u="sng" dirty="0"/>
              <a:t> </a:t>
            </a:r>
            <a:r>
              <a:rPr lang="fr-CH" u="sng" dirty="0" err="1"/>
              <a:t>is</a:t>
            </a:r>
            <a:r>
              <a:rPr lang="fr-CH" u="sng" dirty="0"/>
              <a:t> </a:t>
            </a:r>
            <a:r>
              <a:rPr lang="fr-CH" u="sng" dirty="0" err="1"/>
              <a:t>being</a:t>
            </a:r>
            <a:r>
              <a:rPr lang="fr-CH" u="sng" dirty="0"/>
              <a:t> </a:t>
            </a:r>
            <a:r>
              <a:rPr lang="fr-CH" u="sng" dirty="0" err="1"/>
              <a:t>generated</a:t>
            </a:r>
            <a:r>
              <a:rPr lang="fr-CH" dirty="0"/>
              <a:t>, </a:t>
            </a:r>
            <a:r>
              <a:rPr lang="fr-CH" dirty="0" err="1"/>
              <a:t>when</a:t>
            </a:r>
            <a:r>
              <a:rPr lang="fr-CH" dirty="0"/>
              <a:t> </a:t>
            </a:r>
            <a:r>
              <a:rPr lang="fr-CH" dirty="0" err="1"/>
              <a:t>did</a:t>
            </a:r>
            <a:r>
              <a:rPr lang="fr-CH" dirty="0"/>
              <a:t> the participants last </a:t>
            </a:r>
            <a:r>
              <a:rPr lang="fr-CH" dirty="0" err="1"/>
              <a:t>disposed</a:t>
            </a:r>
            <a:r>
              <a:rPr lang="fr-CH" dirty="0"/>
              <a:t> of </a:t>
            </a:r>
            <a:r>
              <a:rPr lang="fr-CH" dirty="0" err="1"/>
              <a:t>their</a:t>
            </a:r>
            <a:r>
              <a:rPr lang="fr-CH" dirty="0"/>
              <a:t> </a:t>
            </a:r>
            <a:r>
              <a:rPr lang="fr-CH" dirty="0" err="1"/>
              <a:t>waste</a:t>
            </a:r>
            <a:r>
              <a:rPr lang="fr-CH" dirty="0"/>
              <a:t> or gave </a:t>
            </a:r>
            <a:r>
              <a:rPr lang="fr-CH" dirty="0" err="1"/>
              <a:t>it</a:t>
            </a:r>
            <a:r>
              <a:rPr lang="fr-CH" dirty="0"/>
              <a:t> to collection </a:t>
            </a:r>
            <a:r>
              <a:rPr lang="fr-CH" dirty="0" err="1"/>
              <a:t>sevices</a:t>
            </a:r>
            <a:endParaRPr lang="fr-CH" dirty="0"/>
          </a:p>
          <a:p>
            <a:pPr lvl="1" algn="just">
              <a:defRPr/>
            </a:pPr>
            <a:r>
              <a:rPr lang="fr-CH" dirty="0"/>
              <a:t>For </a:t>
            </a:r>
            <a:r>
              <a:rPr lang="fr-CH" dirty="0" err="1"/>
              <a:t>example</a:t>
            </a:r>
            <a:r>
              <a:rPr lang="fr-CH" dirty="0"/>
              <a:t>: </a:t>
            </a:r>
            <a:r>
              <a:rPr lang="fr-CH" dirty="0" err="1"/>
              <a:t>today</a:t>
            </a:r>
            <a:r>
              <a:rPr lang="fr-CH" dirty="0"/>
              <a:t> </a:t>
            </a:r>
            <a:r>
              <a:rPr lang="fr-CH" dirty="0" err="1"/>
              <a:t>is</a:t>
            </a:r>
            <a:r>
              <a:rPr lang="fr-CH" dirty="0"/>
              <a:t> Thursday, </a:t>
            </a:r>
            <a:r>
              <a:rPr lang="fr-CH" dirty="0" err="1"/>
              <a:t>they</a:t>
            </a:r>
            <a:r>
              <a:rPr lang="fr-CH" dirty="0"/>
              <a:t> mention </a:t>
            </a:r>
            <a:r>
              <a:rPr lang="fr-CH" dirty="0" err="1"/>
              <a:t>having</a:t>
            </a:r>
            <a:r>
              <a:rPr lang="fr-CH" dirty="0"/>
              <a:t> </a:t>
            </a:r>
            <a:r>
              <a:rPr lang="fr-CH" dirty="0" err="1"/>
              <a:t>given</a:t>
            </a:r>
            <a:r>
              <a:rPr lang="fr-CH" dirty="0"/>
              <a:t> the </a:t>
            </a:r>
            <a:r>
              <a:rPr lang="fr-CH" dirty="0" err="1"/>
              <a:t>waste</a:t>
            </a:r>
            <a:r>
              <a:rPr lang="fr-CH" dirty="0"/>
              <a:t> to collection on </a:t>
            </a:r>
            <a:r>
              <a:rPr lang="fr-CH" dirty="0" err="1"/>
              <a:t>Monday</a:t>
            </a:r>
            <a:r>
              <a:rPr lang="fr-CH" dirty="0"/>
              <a:t>. So </a:t>
            </a:r>
            <a:r>
              <a:rPr lang="fr-CH" dirty="0" err="1"/>
              <a:t>it</a:t>
            </a:r>
            <a:r>
              <a:rPr lang="fr-CH" dirty="0"/>
              <a:t> has been </a:t>
            </a:r>
            <a:r>
              <a:rPr lang="fr-CH" u="sng" dirty="0"/>
              <a:t>3 </a:t>
            </a:r>
            <a:r>
              <a:rPr lang="fr-CH" u="sng" dirty="0" err="1"/>
              <a:t>days</a:t>
            </a:r>
            <a:r>
              <a:rPr lang="fr-CH" dirty="0"/>
              <a:t>.</a:t>
            </a:r>
            <a:endParaRPr dirty="0"/>
          </a:p>
          <a:p>
            <a:pPr algn="just">
              <a:defRPr/>
            </a:pPr>
            <a:r>
              <a:rPr lang="fr-CH" dirty="0"/>
              <a:t>Report the total </a:t>
            </a:r>
            <a:r>
              <a:rPr lang="fr-CH" dirty="0" err="1"/>
              <a:t>weigh</a:t>
            </a:r>
            <a:r>
              <a:rPr lang="fr-CH" dirty="0"/>
              <a:t> and </a:t>
            </a:r>
            <a:r>
              <a:rPr lang="fr-CH" dirty="0" err="1"/>
              <a:t>number</a:t>
            </a:r>
            <a:r>
              <a:rPr lang="fr-CH" dirty="0"/>
              <a:t> of </a:t>
            </a:r>
            <a:r>
              <a:rPr lang="fr-CH" dirty="0" err="1"/>
              <a:t>days</a:t>
            </a:r>
            <a:endParaRPr lang="fr-CH" dirty="0"/>
          </a:p>
          <a:p>
            <a:pPr algn="just">
              <a:defRPr/>
            </a:pPr>
            <a:r>
              <a:rPr lang="fr-CH" dirty="0"/>
              <a:t>You can </a:t>
            </a:r>
            <a:r>
              <a:rPr lang="fr-CH" dirty="0" err="1"/>
              <a:t>weigh</a:t>
            </a:r>
            <a:r>
              <a:rPr lang="fr-CH" dirty="0"/>
              <a:t> the </a:t>
            </a:r>
            <a:r>
              <a:rPr lang="fr-CH" dirty="0" err="1"/>
              <a:t>materials</a:t>
            </a:r>
            <a:r>
              <a:rPr lang="fr-CH" dirty="0"/>
              <a:t> per type</a:t>
            </a:r>
            <a:endParaRPr lang="en-GB" dirty="0"/>
          </a:p>
        </p:txBody>
      </p:sp>
      <p:pic>
        <p:nvPicPr>
          <p:cNvPr id="3074" name="Picture 2" descr="https://images.thdstatic.com/productImages/c4a211c0-e4a6-4932-89de-df62fa04f00e/svn/aluf-plastics-contractor-bags-pg6-6060-64_1000.jpg"/>
          <p:cNvPicPr>
            <a:picLocks noChangeAspect="1" noChangeArrowheads="1"/>
          </p:cNvPicPr>
          <p:nvPr/>
        </p:nvPicPr>
        <p:blipFill>
          <a:blip r:embed="rId3"/>
          <a:stretch/>
        </p:blipFill>
        <p:spPr bwMode="auto">
          <a:xfrm>
            <a:off x="9295032" y="3074686"/>
            <a:ext cx="2577771" cy="2577771"/>
          </a:xfrm>
          <a:prstGeom prst="rect">
            <a:avLst/>
          </a:prstGeom>
          <a:noFill/>
        </p:spPr>
      </p:pic>
      <p:sp>
        <p:nvSpPr>
          <p:cNvPr id="5" name="Rectangle 4"/>
          <p:cNvSpPr/>
          <p:nvPr/>
        </p:nvSpPr>
        <p:spPr bwMode="auto">
          <a:xfrm>
            <a:off x="9795642" y="4267200"/>
            <a:ext cx="1576552" cy="296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CH" dirty="0">
                <a:solidFill>
                  <a:schemeClr val="tx1"/>
                </a:solidFill>
              </a:rPr>
              <a:t>ID21 – 14.02</a:t>
            </a:r>
            <a:endParaRPr lang="en-GB" dirty="0">
              <a:solidFill>
                <a:schemeClr val="tx1"/>
              </a:solidFill>
            </a:endParaRPr>
          </a:p>
        </p:txBody>
      </p:sp>
      <p:pic>
        <p:nvPicPr>
          <p:cNvPr id="2050" name="Picture 2" descr="https://m.media-amazon.com/images/I/61qTv+xyu2S._AC_UF894,1000_QL80_.jpg"/>
          <p:cNvPicPr>
            <a:picLocks noChangeAspect="1" noChangeArrowheads="1"/>
          </p:cNvPicPr>
          <p:nvPr/>
        </p:nvPicPr>
        <p:blipFill>
          <a:blip r:embed="rId4"/>
          <a:stretch/>
        </p:blipFill>
        <p:spPr bwMode="auto">
          <a:xfrm>
            <a:off x="10015318" y="5528172"/>
            <a:ext cx="1609123" cy="1070949"/>
          </a:xfrm>
          <a:prstGeom prst="rect">
            <a:avLst/>
          </a:prstGeom>
          <a:noFill/>
        </p:spPr>
      </p:pic>
      <p:sp>
        <p:nvSpPr>
          <p:cNvPr id="4" name="Rectangle 3"/>
          <p:cNvSpPr/>
          <p:nvPr/>
        </p:nvSpPr>
        <p:spPr bwMode="auto">
          <a:xfrm>
            <a:off x="8565932" y="6654792"/>
            <a:ext cx="3626068" cy="215444"/>
          </a:xfrm>
          <a:prstGeom prst="rect">
            <a:avLst/>
          </a:prstGeom>
        </p:spPr>
        <p:txBody>
          <a:bodyPr wrap="square">
            <a:spAutoFit/>
          </a:bodyPr>
          <a:lstStyle/>
          <a:p>
            <a:pPr>
              <a:defRPr/>
            </a:pPr>
            <a:r>
              <a:rPr lang="en-GB" sz="800">
                <a:solidFill>
                  <a:schemeClr val="bg1">
                    <a:lumMod val="65000"/>
                  </a:schemeClr>
                </a:solidFill>
              </a:rPr>
              <a:t>https://m.media-amazon.com/images/I/61qTv+xyu2S._AC_UF894,1000_QL80_.jpg</a:t>
            </a:r>
            <a:endParaRPr/>
          </a:p>
        </p:txBody>
      </p:sp>
      <p:pic>
        <p:nvPicPr>
          <p:cNvPr id="2052" name="Picture 4" descr="https://encrypted-tbn0.gstatic.com/images?q=tbn:ANd9GcRTWZCZY1XSVIqENUhOl1EJEC3x6mjgkL_tMA&amp;usqp=CAU"/>
          <p:cNvPicPr>
            <a:picLocks noChangeAspect="1" noChangeArrowheads="1"/>
          </p:cNvPicPr>
          <p:nvPr/>
        </p:nvPicPr>
        <p:blipFill>
          <a:blip r:embed="rId5"/>
          <a:stretch/>
        </p:blipFill>
        <p:spPr bwMode="auto">
          <a:xfrm>
            <a:off x="8766941" y="434003"/>
            <a:ext cx="2857500" cy="1600200"/>
          </a:xfrm>
          <a:prstGeom prst="rect">
            <a:avLst/>
          </a:prstGeom>
          <a:noFill/>
        </p:spPr>
      </p:pic>
      <p:sp>
        <p:nvSpPr>
          <p:cNvPr id="6" name="Rectangle 5"/>
          <p:cNvSpPr/>
          <p:nvPr/>
        </p:nvSpPr>
        <p:spPr bwMode="auto">
          <a:xfrm>
            <a:off x="8751833" y="2065418"/>
            <a:ext cx="3219449" cy="215444"/>
          </a:xfrm>
          <a:prstGeom prst="rect">
            <a:avLst/>
          </a:prstGeom>
        </p:spPr>
        <p:txBody>
          <a:bodyPr wrap="square">
            <a:spAutoFit/>
          </a:bodyPr>
          <a:lstStyle/>
          <a:p>
            <a:pPr>
              <a:defRPr/>
            </a:pPr>
            <a:r>
              <a:rPr lang="en-GB" sz="800">
                <a:solidFill>
                  <a:schemeClr val="bg1">
                    <a:lumMod val="65000"/>
                  </a:schemeClr>
                </a:solidFill>
              </a:rPr>
              <a:t>https://www.youtube.com/watch?app=desktop&amp;v=7p1urgSRwb8</a:t>
            </a:r>
            <a:endParaRPr/>
          </a:p>
        </p:txBody>
      </p:sp>
      <p:sp>
        <p:nvSpPr>
          <p:cNvPr id="10" name="Rectangle 9"/>
          <p:cNvSpPr/>
          <p:nvPr/>
        </p:nvSpPr>
        <p:spPr bwMode="auto">
          <a:xfrm>
            <a:off x="4617982" y="6271830"/>
            <a:ext cx="4117236" cy="369332"/>
          </a:xfrm>
          <a:prstGeom prst="rect">
            <a:avLst/>
          </a:prstGeom>
        </p:spPr>
        <p:txBody>
          <a:bodyPr wrap="square">
            <a:spAutoFit/>
          </a:bodyPr>
          <a:lstStyle/>
          <a:p>
            <a:pPr>
              <a:defRPr/>
            </a:pPr>
            <a:r>
              <a:rPr lang="fr-CH" i="1">
                <a:solidFill>
                  <a:srgbClr val="FF0000"/>
                </a:solidFill>
                <a:latin typeface="Constantia"/>
              </a:rPr>
              <a:t>Define what you want to measure</a:t>
            </a:r>
          </a:p>
        </p:txBody>
      </p:sp>
      <p:cxnSp>
        <p:nvCxnSpPr>
          <p:cNvPr id="11" name="Straight Arrow Connector 10"/>
          <p:cNvCxnSpPr>
            <a:stCxn id="10" idx="0"/>
          </p:cNvCxnSpPr>
          <p:nvPr/>
        </p:nvCxnSpPr>
        <p:spPr bwMode="auto">
          <a:xfrm flipH="1" flipV="1">
            <a:off x="6453352" y="5822731"/>
            <a:ext cx="223248" cy="449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Waste types</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0557206"/>
              </p:ext>
            </p:extLst>
          </p:nvPr>
        </p:nvGraphicFramePr>
        <p:xfrm>
          <a:off x="203243" y="1807970"/>
          <a:ext cx="11785514" cy="3452112"/>
        </p:xfrm>
        <a:graphic>
          <a:graphicData uri="http://schemas.openxmlformats.org/drawingml/2006/table">
            <a:tbl>
              <a:tblPr firstRow="1" firstCol="1" bandRow="1">
                <a:tableStyleId>{5940675A-B579-460E-94D1-54222C63F5DA}</a:tableStyleId>
              </a:tblPr>
              <a:tblGrid>
                <a:gridCol w="3882552">
                  <a:extLst>
                    <a:ext uri="{9D8B030D-6E8A-4147-A177-3AD203B41FA5}">
                      <a16:colId xmlns:a16="http://schemas.microsoft.com/office/drawing/2014/main" val="20000"/>
                    </a:ext>
                  </a:extLst>
                </a:gridCol>
                <a:gridCol w="7902962">
                  <a:extLst>
                    <a:ext uri="{9D8B030D-6E8A-4147-A177-3AD203B41FA5}">
                      <a16:colId xmlns:a16="http://schemas.microsoft.com/office/drawing/2014/main" val="20001"/>
                    </a:ext>
                  </a:extLst>
                </a:gridCol>
              </a:tblGrid>
              <a:tr h="304801">
                <a:tc>
                  <a:txBody>
                    <a:bodyPr/>
                    <a:lstStyle/>
                    <a:p>
                      <a:pPr>
                        <a:lnSpc>
                          <a:spcPct val="107000"/>
                        </a:lnSpc>
                        <a:spcAft>
                          <a:spcPts val="0"/>
                        </a:spcAft>
                        <a:defRPr/>
                      </a:pPr>
                      <a:r>
                        <a:rPr lang="en-GB" sz="1800" dirty="0">
                          <a:latin typeface="Constantia"/>
                        </a:rPr>
                        <a:t>Organic Food/Kitchen Waste</a:t>
                      </a:r>
                      <a:endParaRPr lang="en-GB" sz="1800" dirty="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Rests of food, coocked or uncoocked, organic rests from food preparation</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0"/>
                  </a:ext>
                </a:extLst>
              </a:tr>
              <a:tr h="285926">
                <a:tc>
                  <a:txBody>
                    <a:bodyPr/>
                    <a:lstStyle/>
                    <a:p>
                      <a:pPr>
                        <a:lnSpc>
                          <a:spcPct val="107000"/>
                        </a:lnSpc>
                        <a:spcAft>
                          <a:spcPts val="0"/>
                        </a:spcAft>
                        <a:defRPr/>
                      </a:pPr>
                      <a:r>
                        <a:rPr lang="en-GB" sz="1800" dirty="0">
                          <a:latin typeface="Constantia"/>
                        </a:rPr>
                        <a:t>Organic Garden/Wood Waste</a:t>
                      </a:r>
                      <a:endParaRPr lang="en-GB" sz="1800" dirty="0">
                        <a:latin typeface="Constantia"/>
                        <a:ea typeface="Calibri"/>
                        <a:cs typeface="Times New Roman"/>
                      </a:endParaRPr>
                    </a:p>
                  </a:txBody>
                  <a:tcPr marL="68580" marR="68580" marT="0" marB="0" anchor="b"/>
                </a:tc>
                <a:tc>
                  <a:txBody>
                    <a:bodyPr/>
                    <a:lstStyle/>
                    <a:p>
                      <a:pPr>
                        <a:lnSpc>
                          <a:spcPct val="107000"/>
                        </a:lnSpc>
                        <a:spcAft>
                          <a:spcPts val="0"/>
                        </a:spcAft>
                        <a:defRPr/>
                      </a:pPr>
                      <a:r>
                        <a:rPr lang="en-GB" sz="1800">
                          <a:latin typeface="Constantia"/>
                          <a:ea typeface="Calibri"/>
                          <a:cs typeface="Times New Roman"/>
                        </a:rPr>
                        <a:t>Branches, leaves</a:t>
                      </a:r>
                      <a:endParaRPr/>
                    </a:p>
                  </a:txBody>
                  <a:tcPr marL="68580" marR="68580" marT="0" marB="0" anchor="b"/>
                </a:tc>
                <a:extLst>
                  <a:ext uri="{0D108BD9-81ED-4DB2-BD59-A6C34878D82A}">
                    <a16:rowId xmlns:a16="http://schemas.microsoft.com/office/drawing/2014/main" val="10001"/>
                  </a:ext>
                </a:extLst>
              </a:tr>
              <a:tr h="285926">
                <a:tc>
                  <a:txBody>
                    <a:bodyPr/>
                    <a:lstStyle/>
                    <a:p>
                      <a:pPr>
                        <a:lnSpc>
                          <a:spcPct val="107000"/>
                        </a:lnSpc>
                        <a:spcAft>
                          <a:spcPts val="0"/>
                        </a:spcAft>
                        <a:defRPr/>
                      </a:pPr>
                      <a:r>
                        <a:rPr lang="en-GB" sz="1800">
                          <a:latin typeface="Constantia"/>
                        </a:rPr>
                        <a:t>Paper and cardboard</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en-GB" sz="1800">
                          <a:latin typeface="Constantia"/>
                          <a:ea typeface="Calibri"/>
                          <a:cs typeface="Times New Roman"/>
                        </a:rPr>
                        <a:t>Packaging or products made of paper or cardboard</a:t>
                      </a:r>
                    </a:p>
                  </a:txBody>
                  <a:tcPr marL="68580" marR="68580" marT="0" marB="0" anchor="b"/>
                </a:tc>
                <a:extLst>
                  <a:ext uri="{0D108BD9-81ED-4DB2-BD59-A6C34878D82A}">
                    <a16:rowId xmlns:a16="http://schemas.microsoft.com/office/drawing/2014/main" val="10002"/>
                  </a:ext>
                </a:extLst>
              </a:tr>
              <a:tr h="285926">
                <a:tc>
                  <a:txBody>
                    <a:bodyPr/>
                    <a:lstStyle/>
                    <a:p>
                      <a:pPr>
                        <a:lnSpc>
                          <a:spcPct val="107000"/>
                        </a:lnSpc>
                        <a:spcAft>
                          <a:spcPts val="0"/>
                        </a:spcAft>
                        <a:defRPr/>
                      </a:pPr>
                      <a:r>
                        <a:rPr lang="en-GB" sz="1800">
                          <a:latin typeface="Constantia"/>
                        </a:rPr>
                        <a:t>Plastics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en-GB" sz="1800">
                          <a:latin typeface="Constantia"/>
                          <a:ea typeface="Calibri"/>
                          <a:cs typeface="Times New Roman"/>
                        </a:rPr>
                        <a:t>All types of plastics, containers, wrapping, bags</a:t>
                      </a:r>
                    </a:p>
                  </a:txBody>
                  <a:tcPr marL="68580" marR="68580" marT="0" marB="0" anchor="b"/>
                </a:tc>
                <a:extLst>
                  <a:ext uri="{0D108BD9-81ED-4DB2-BD59-A6C34878D82A}">
                    <a16:rowId xmlns:a16="http://schemas.microsoft.com/office/drawing/2014/main" val="10003"/>
                  </a:ext>
                </a:extLst>
              </a:tr>
              <a:tr h="285926">
                <a:tc>
                  <a:txBody>
                    <a:bodyPr/>
                    <a:lstStyle/>
                    <a:p>
                      <a:pPr>
                        <a:lnSpc>
                          <a:spcPct val="107000"/>
                        </a:lnSpc>
                        <a:spcAft>
                          <a:spcPts val="0"/>
                        </a:spcAft>
                        <a:defRPr/>
                      </a:pPr>
                      <a:r>
                        <a:rPr lang="en-GB" sz="1800">
                          <a:latin typeface="Constantia"/>
                        </a:rPr>
                        <a:t>Metals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Tin or aluminium cans, aluminium wrapping, other metal objects</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4"/>
                  </a:ext>
                </a:extLst>
              </a:tr>
              <a:tr h="285926">
                <a:tc>
                  <a:txBody>
                    <a:bodyPr/>
                    <a:lstStyle/>
                    <a:p>
                      <a:pPr>
                        <a:lnSpc>
                          <a:spcPct val="107000"/>
                        </a:lnSpc>
                        <a:spcAft>
                          <a:spcPts val="0"/>
                        </a:spcAft>
                        <a:defRPr/>
                      </a:pPr>
                      <a:r>
                        <a:rPr lang="en-GB" sz="1800">
                          <a:latin typeface="Constantia"/>
                        </a:rPr>
                        <a:t>Glass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Bottles, jars, glasses, </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5"/>
                  </a:ext>
                </a:extLst>
              </a:tr>
              <a:tr h="285926">
                <a:tc>
                  <a:txBody>
                    <a:bodyPr/>
                    <a:lstStyle/>
                    <a:p>
                      <a:pPr>
                        <a:lnSpc>
                          <a:spcPct val="107000"/>
                        </a:lnSpc>
                        <a:spcAft>
                          <a:spcPts val="0"/>
                        </a:spcAft>
                        <a:defRPr/>
                      </a:pPr>
                      <a:r>
                        <a:rPr lang="en-GB" sz="1800">
                          <a:latin typeface="Constantia"/>
                        </a:rPr>
                        <a:t>Textiles and shoes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Clothes and other textiles products, shoes</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6"/>
                  </a:ext>
                </a:extLst>
              </a:tr>
              <a:tr h="285926">
                <a:tc>
                  <a:txBody>
                    <a:bodyPr/>
                    <a:lstStyle/>
                    <a:p>
                      <a:pPr>
                        <a:lnSpc>
                          <a:spcPct val="107000"/>
                        </a:lnSpc>
                        <a:spcAft>
                          <a:spcPts val="0"/>
                        </a:spcAft>
                        <a:defRPr/>
                      </a:pPr>
                      <a:r>
                        <a:rPr lang="en-GB" sz="1800">
                          <a:latin typeface="Constantia"/>
                        </a:rPr>
                        <a:t>Wood</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Processed wood (treated or untreated)</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7"/>
                  </a:ext>
                </a:extLst>
              </a:tr>
              <a:tr h="285926">
                <a:tc>
                  <a:txBody>
                    <a:bodyPr/>
                    <a:lstStyle/>
                    <a:p>
                      <a:pPr>
                        <a:lnSpc>
                          <a:spcPct val="107000"/>
                        </a:lnSpc>
                        <a:spcAft>
                          <a:spcPts val="0"/>
                        </a:spcAft>
                        <a:defRPr/>
                      </a:pPr>
                      <a:r>
                        <a:rPr lang="en-GB" sz="1800">
                          <a:latin typeface="Constantia"/>
                        </a:rPr>
                        <a:t>Special wastes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Electric and electronics, batteries, light bulbs, cables, other hazardous waste</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8"/>
                  </a:ext>
                </a:extLst>
              </a:tr>
              <a:tr h="285926">
                <a:tc>
                  <a:txBody>
                    <a:bodyPr/>
                    <a:lstStyle/>
                    <a:p>
                      <a:pPr>
                        <a:lnSpc>
                          <a:spcPct val="107000"/>
                        </a:lnSpc>
                        <a:spcAft>
                          <a:spcPts val="0"/>
                        </a:spcAft>
                        <a:defRPr/>
                      </a:pPr>
                      <a:r>
                        <a:rPr lang="en-GB" sz="1800">
                          <a:latin typeface="Constantia"/>
                        </a:rPr>
                        <a:t>Composite products</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a:latin typeface="Constantia"/>
                          <a:ea typeface="Calibri"/>
                          <a:cs typeface="Times New Roman"/>
                        </a:rPr>
                        <a:t>Products made of a combination of materials, tetrapack for example</a:t>
                      </a:r>
                      <a:endParaRPr lang="en-GB" sz="1800">
                        <a:latin typeface="Constantia"/>
                        <a:ea typeface="Calibri"/>
                        <a:cs typeface="Times New Roman"/>
                      </a:endParaRPr>
                    </a:p>
                  </a:txBody>
                  <a:tcPr marL="68580" marR="68580" marT="0" marB="0" anchor="b"/>
                </a:tc>
                <a:extLst>
                  <a:ext uri="{0D108BD9-81ED-4DB2-BD59-A6C34878D82A}">
                    <a16:rowId xmlns:a16="http://schemas.microsoft.com/office/drawing/2014/main" val="10009"/>
                  </a:ext>
                </a:extLst>
              </a:tr>
              <a:tr h="295785">
                <a:tc>
                  <a:txBody>
                    <a:bodyPr/>
                    <a:lstStyle/>
                    <a:p>
                      <a:pPr>
                        <a:lnSpc>
                          <a:spcPct val="107000"/>
                        </a:lnSpc>
                        <a:spcAft>
                          <a:spcPts val="0"/>
                        </a:spcAft>
                        <a:defRPr/>
                      </a:pPr>
                      <a:r>
                        <a:rPr lang="en-GB" sz="1800">
                          <a:latin typeface="Constantia"/>
                        </a:rPr>
                        <a:t>Other</a:t>
                      </a:r>
                      <a:endParaRPr lang="en-GB" sz="1800">
                        <a:latin typeface="Constantia"/>
                        <a:ea typeface="Calibri"/>
                        <a:cs typeface="Times New Roman"/>
                      </a:endParaRPr>
                    </a:p>
                  </a:txBody>
                  <a:tcPr marL="68580" marR="68580" marT="0" marB="0" anchor="b"/>
                </a:tc>
                <a:tc>
                  <a:txBody>
                    <a:bodyPr/>
                    <a:lstStyle/>
                    <a:p>
                      <a:pPr>
                        <a:lnSpc>
                          <a:spcPct val="107000"/>
                        </a:lnSpc>
                        <a:spcAft>
                          <a:spcPts val="0"/>
                        </a:spcAft>
                        <a:defRPr/>
                      </a:pPr>
                      <a:r>
                        <a:rPr lang="fr-CH" sz="1800" dirty="0" err="1">
                          <a:latin typeface="Constantia"/>
                          <a:ea typeface="Calibri"/>
                          <a:cs typeface="Times New Roman"/>
                        </a:rPr>
                        <a:t>Everything</a:t>
                      </a:r>
                      <a:r>
                        <a:rPr lang="fr-CH" sz="1800" dirty="0">
                          <a:latin typeface="Constantia"/>
                          <a:ea typeface="Calibri"/>
                          <a:cs typeface="Times New Roman"/>
                        </a:rPr>
                        <a:t> </a:t>
                      </a:r>
                      <a:r>
                        <a:rPr lang="fr-CH" sz="1800" dirty="0" err="1">
                          <a:latin typeface="Constantia"/>
                          <a:ea typeface="Calibri"/>
                          <a:cs typeface="Times New Roman"/>
                        </a:rPr>
                        <a:t>that</a:t>
                      </a:r>
                      <a:r>
                        <a:rPr lang="fr-CH" sz="1800" dirty="0">
                          <a:latin typeface="Constantia"/>
                          <a:ea typeface="Calibri"/>
                          <a:cs typeface="Times New Roman"/>
                        </a:rPr>
                        <a:t> </a:t>
                      </a:r>
                      <a:r>
                        <a:rPr lang="fr-CH" sz="1800" dirty="0" err="1">
                          <a:latin typeface="Constantia"/>
                          <a:ea typeface="Calibri"/>
                          <a:cs typeface="Times New Roman"/>
                        </a:rPr>
                        <a:t>does</a:t>
                      </a:r>
                      <a:r>
                        <a:rPr lang="fr-CH" sz="1800" dirty="0">
                          <a:latin typeface="Constantia"/>
                          <a:ea typeface="Calibri"/>
                          <a:cs typeface="Times New Roman"/>
                        </a:rPr>
                        <a:t> not fit the </a:t>
                      </a:r>
                      <a:r>
                        <a:rPr lang="fr-CH" sz="1800" dirty="0" err="1">
                          <a:latin typeface="Constantia"/>
                          <a:ea typeface="Calibri"/>
                          <a:cs typeface="Times New Roman"/>
                        </a:rPr>
                        <a:t>above</a:t>
                      </a:r>
                      <a:r>
                        <a:rPr lang="fr-CH" sz="1800" dirty="0">
                          <a:latin typeface="Constantia"/>
                          <a:ea typeface="Calibri"/>
                          <a:cs typeface="Times New Roman"/>
                        </a:rPr>
                        <a:t> </a:t>
                      </a:r>
                      <a:r>
                        <a:rPr lang="fr-CH" sz="1800" dirty="0" err="1">
                          <a:latin typeface="Constantia"/>
                          <a:ea typeface="Calibri"/>
                          <a:cs typeface="Times New Roman"/>
                        </a:rPr>
                        <a:t>categories</a:t>
                      </a:r>
                      <a:r>
                        <a:rPr lang="fr-CH" sz="1800" dirty="0">
                          <a:latin typeface="Constantia"/>
                          <a:ea typeface="Calibri"/>
                          <a:cs typeface="Times New Roman"/>
                        </a:rPr>
                        <a:t>, </a:t>
                      </a:r>
                      <a:r>
                        <a:rPr lang="fr-CH" sz="1800" dirty="0" err="1">
                          <a:latin typeface="Constantia"/>
                          <a:ea typeface="Calibri"/>
                          <a:cs typeface="Times New Roman"/>
                        </a:rPr>
                        <a:t>inerts</a:t>
                      </a:r>
                      <a:r>
                        <a:rPr lang="fr-CH" sz="1800" dirty="0">
                          <a:latin typeface="Constantia"/>
                          <a:ea typeface="Calibri"/>
                          <a:cs typeface="Times New Roman"/>
                        </a:rPr>
                        <a:t>, </a:t>
                      </a:r>
                      <a:r>
                        <a:rPr lang="fr-CH" sz="1800" dirty="0" err="1">
                          <a:latin typeface="Constantia"/>
                          <a:ea typeface="Calibri"/>
                          <a:cs typeface="Times New Roman"/>
                        </a:rPr>
                        <a:t>sanitary</a:t>
                      </a:r>
                      <a:r>
                        <a:rPr lang="fr-CH" sz="1800" dirty="0">
                          <a:latin typeface="Constantia"/>
                          <a:ea typeface="Calibri"/>
                          <a:cs typeface="Times New Roman"/>
                        </a:rPr>
                        <a:t> </a:t>
                      </a:r>
                      <a:r>
                        <a:rPr lang="fr-CH" sz="1800" dirty="0" err="1">
                          <a:latin typeface="Constantia"/>
                          <a:ea typeface="Calibri"/>
                          <a:cs typeface="Times New Roman"/>
                        </a:rPr>
                        <a:t>waste</a:t>
                      </a:r>
                      <a:r>
                        <a:rPr lang="fr-CH" sz="1800" dirty="0">
                          <a:latin typeface="Constantia"/>
                          <a:ea typeface="Calibri"/>
                          <a:cs typeface="Times New Roman"/>
                        </a:rPr>
                        <a:t>, </a:t>
                      </a:r>
                      <a:r>
                        <a:rPr lang="fr-CH" sz="1800" dirty="0" err="1">
                          <a:latin typeface="Constantia"/>
                          <a:ea typeface="Calibri"/>
                          <a:cs typeface="Times New Roman"/>
                        </a:rPr>
                        <a:t>rubber</a:t>
                      </a:r>
                      <a:endParaRPr lang="en-GB" sz="1800" dirty="0">
                        <a:latin typeface="Constantia"/>
                        <a:ea typeface="Calibri"/>
                        <a:cs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6" name="Rectangle 5"/>
          <p:cNvSpPr/>
          <p:nvPr/>
        </p:nvSpPr>
        <p:spPr bwMode="auto">
          <a:xfrm>
            <a:off x="4952342" y="247843"/>
            <a:ext cx="6784167" cy="1477328"/>
          </a:xfrm>
          <a:prstGeom prst="rect">
            <a:avLst/>
          </a:prstGeom>
        </p:spPr>
        <p:txBody>
          <a:bodyPr wrap="square">
            <a:spAutoFit/>
          </a:bodyPr>
          <a:lstStyle/>
          <a:p>
            <a:pPr>
              <a:defRPr/>
            </a:pPr>
            <a:r>
              <a:rPr lang="fr-CH" i="1" dirty="0">
                <a:solidFill>
                  <a:srgbClr val="FF0000"/>
                </a:solidFill>
                <a:latin typeface="Constantia"/>
              </a:rPr>
              <a:t>You </a:t>
            </a:r>
            <a:r>
              <a:rPr lang="fr-CH" i="1" dirty="0" err="1">
                <a:solidFill>
                  <a:srgbClr val="FF0000"/>
                </a:solidFill>
                <a:latin typeface="Constantia"/>
              </a:rPr>
              <a:t>will</a:t>
            </a:r>
            <a:r>
              <a:rPr lang="fr-CH" i="1" dirty="0">
                <a:solidFill>
                  <a:srgbClr val="FF0000"/>
                </a:solidFill>
                <a:latin typeface="Constantia"/>
              </a:rPr>
              <a:t> </a:t>
            </a:r>
            <a:r>
              <a:rPr lang="fr-CH" i="1" dirty="0" err="1">
                <a:solidFill>
                  <a:srgbClr val="FF0000"/>
                </a:solidFill>
                <a:latin typeface="Constantia"/>
              </a:rPr>
              <a:t>probably</a:t>
            </a:r>
            <a:r>
              <a:rPr lang="fr-CH" i="1" dirty="0">
                <a:solidFill>
                  <a:srgbClr val="FF0000"/>
                </a:solidFill>
                <a:latin typeface="Constantia"/>
              </a:rPr>
              <a:t> </a:t>
            </a:r>
            <a:r>
              <a:rPr lang="fr-CH" i="1" dirty="0" err="1">
                <a:solidFill>
                  <a:srgbClr val="FF0000"/>
                </a:solidFill>
                <a:latin typeface="Constantia"/>
              </a:rPr>
              <a:t>only</a:t>
            </a:r>
            <a:r>
              <a:rPr lang="fr-CH" i="1" dirty="0">
                <a:solidFill>
                  <a:srgbClr val="FF0000"/>
                </a:solidFill>
                <a:latin typeface="Constantia"/>
              </a:rPr>
              <a:t> use </a:t>
            </a:r>
            <a:r>
              <a:rPr lang="fr-CH" i="1" dirty="0" err="1">
                <a:solidFill>
                  <a:srgbClr val="FF0000"/>
                </a:solidFill>
                <a:latin typeface="Constantia"/>
              </a:rPr>
              <a:t>fewer</a:t>
            </a:r>
            <a:r>
              <a:rPr lang="fr-CH" i="1" dirty="0">
                <a:solidFill>
                  <a:srgbClr val="FF0000"/>
                </a:solidFill>
                <a:latin typeface="Constantia"/>
              </a:rPr>
              <a:t> </a:t>
            </a:r>
            <a:r>
              <a:rPr lang="fr-CH" i="1" dirty="0" err="1">
                <a:solidFill>
                  <a:srgbClr val="FF0000"/>
                </a:solidFill>
                <a:latin typeface="Constantia"/>
              </a:rPr>
              <a:t>categories</a:t>
            </a:r>
            <a:r>
              <a:rPr lang="fr-CH" i="1" dirty="0">
                <a:solidFill>
                  <a:srgbClr val="FF0000"/>
                </a:solidFill>
                <a:latin typeface="Constantia"/>
              </a:rPr>
              <a:t> in a </a:t>
            </a:r>
            <a:r>
              <a:rPr lang="fr-CH" i="1" dirty="0" err="1">
                <a:solidFill>
                  <a:srgbClr val="FF0000"/>
                </a:solidFill>
                <a:latin typeface="Constantia"/>
              </a:rPr>
              <a:t>waste</a:t>
            </a:r>
            <a:r>
              <a:rPr lang="fr-CH" i="1" dirty="0">
                <a:solidFill>
                  <a:srgbClr val="FF0000"/>
                </a:solidFill>
                <a:latin typeface="Constantia"/>
              </a:rPr>
              <a:t> </a:t>
            </a:r>
            <a:r>
              <a:rPr lang="fr-CH" i="1" dirty="0" err="1">
                <a:solidFill>
                  <a:srgbClr val="FF0000"/>
                </a:solidFill>
                <a:latin typeface="Constantia"/>
              </a:rPr>
              <a:t>survey</a:t>
            </a:r>
            <a:r>
              <a:rPr lang="fr-CH" i="1" dirty="0">
                <a:solidFill>
                  <a:srgbClr val="FF0000"/>
                </a:solidFill>
                <a:latin typeface="Constantia"/>
              </a:rPr>
              <a:t>. </a:t>
            </a:r>
            <a:r>
              <a:rPr lang="fr-CH" i="1" dirty="0" err="1">
                <a:solidFill>
                  <a:srgbClr val="FF0000"/>
                </a:solidFill>
                <a:latin typeface="Constantia"/>
              </a:rPr>
              <a:t>Please</a:t>
            </a:r>
            <a:r>
              <a:rPr lang="fr-CH" i="1" dirty="0">
                <a:solidFill>
                  <a:srgbClr val="FF0000"/>
                </a:solidFill>
                <a:latin typeface="Constantia"/>
              </a:rPr>
              <a:t> select the </a:t>
            </a:r>
            <a:r>
              <a:rPr lang="fr-CH" i="1" dirty="0" err="1">
                <a:solidFill>
                  <a:srgbClr val="FF0000"/>
                </a:solidFill>
                <a:latin typeface="Constantia"/>
              </a:rPr>
              <a:t>ones</a:t>
            </a:r>
            <a:r>
              <a:rPr lang="fr-CH" i="1" dirty="0">
                <a:solidFill>
                  <a:srgbClr val="FF0000"/>
                </a:solidFill>
                <a:latin typeface="Constantia"/>
              </a:rPr>
              <a:t> </a:t>
            </a:r>
            <a:r>
              <a:rPr lang="fr-CH" i="1" dirty="0" err="1">
                <a:solidFill>
                  <a:srgbClr val="FF0000"/>
                </a:solidFill>
                <a:latin typeface="Constantia"/>
              </a:rPr>
              <a:t>that</a:t>
            </a:r>
            <a:r>
              <a:rPr lang="fr-CH" i="1" dirty="0">
                <a:solidFill>
                  <a:srgbClr val="FF0000"/>
                </a:solidFill>
                <a:latin typeface="Constantia"/>
              </a:rPr>
              <a:t> </a:t>
            </a:r>
            <a:r>
              <a:rPr lang="fr-CH" i="1" dirty="0" err="1">
                <a:solidFill>
                  <a:srgbClr val="FF0000"/>
                </a:solidFill>
                <a:latin typeface="Constantia"/>
              </a:rPr>
              <a:t>you</a:t>
            </a:r>
            <a:r>
              <a:rPr lang="fr-CH" i="1" dirty="0">
                <a:solidFill>
                  <a:srgbClr val="FF0000"/>
                </a:solidFill>
                <a:latin typeface="Constantia"/>
              </a:rPr>
              <a:t> are </a:t>
            </a:r>
            <a:r>
              <a:rPr lang="fr-CH" i="1" dirty="0" err="1">
                <a:solidFill>
                  <a:srgbClr val="FF0000"/>
                </a:solidFill>
                <a:latin typeface="Constantia"/>
              </a:rPr>
              <a:t>surveying</a:t>
            </a:r>
            <a:r>
              <a:rPr lang="fr-CH" i="1" dirty="0">
                <a:solidFill>
                  <a:srgbClr val="FF0000"/>
                </a:solidFill>
                <a:latin typeface="Constantia"/>
              </a:rPr>
              <a:t> or </a:t>
            </a:r>
            <a:r>
              <a:rPr lang="fr-CH" i="1" dirty="0" err="1">
                <a:solidFill>
                  <a:srgbClr val="FF0000"/>
                </a:solidFill>
                <a:latin typeface="Constantia"/>
              </a:rPr>
              <a:t>make</a:t>
            </a:r>
            <a:r>
              <a:rPr lang="fr-CH" i="1" dirty="0">
                <a:solidFill>
                  <a:srgbClr val="FF0000"/>
                </a:solidFill>
                <a:latin typeface="Constantia"/>
              </a:rPr>
              <a:t> group </a:t>
            </a:r>
            <a:r>
              <a:rPr lang="fr-CH" i="1" dirty="0" err="1">
                <a:solidFill>
                  <a:srgbClr val="FF0000"/>
                </a:solidFill>
                <a:latin typeface="Constantia"/>
              </a:rPr>
              <a:t>them</a:t>
            </a:r>
            <a:r>
              <a:rPr lang="fr-CH" i="1" dirty="0">
                <a:solidFill>
                  <a:srgbClr val="FF0000"/>
                </a:solidFill>
                <a:latin typeface="Constantia"/>
              </a:rPr>
              <a:t>.</a:t>
            </a:r>
            <a:endParaRPr dirty="0"/>
          </a:p>
          <a:p>
            <a:pPr>
              <a:defRPr/>
            </a:pPr>
            <a:r>
              <a:rPr lang="fr-CH" i="1" dirty="0">
                <a:solidFill>
                  <a:srgbClr val="FF0000"/>
                </a:solidFill>
                <a:latin typeface="Constantia"/>
              </a:rPr>
              <a:t>Organics: </a:t>
            </a:r>
            <a:r>
              <a:rPr lang="fr-CH" i="1" dirty="0" err="1">
                <a:solidFill>
                  <a:srgbClr val="FF0000"/>
                </a:solidFill>
                <a:latin typeface="Constantia"/>
              </a:rPr>
              <a:t>organic</a:t>
            </a:r>
            <a:r>
              <a:rPr lang="fr-CH" i="1" dirty="0">
                <a:solidFill>
                  <a:srgbClr val="FF0000"/>
                </a:solidFill>
                <a:latin typeface="Constantia"/>
              </a:rPr>
              <a:t> </a:t>
            </a:r>
            <a:r>
              <a:rPr lang="fr-CH" i="1" dirty="0" err="1">
                <a:solidFill>
                  <a:srgbClr val="FF0000"/>
                </a:solidFill>
                <a:latin typeface="Constantia"/>
              </a:rPr>
              <a:t>waste</a:t>
            </a:r>
            <a:r>
              <a:rPr lang="fr-CH" i="1" dirty="0">
                <a:solidFill>
                  <a:srgbClr val="FF0000"/>
                </a:solidFill>
                <a:latin typeface="Constantia"/>
              </a:rPr>
              <a:t> &amp; </a:t>
            </a:r>
            <a:r>
              <a:rPr lang="fr-CH" i="1" dirty="0" err="1">
                <a:solidFill>
                  <a:srgbClr val="FF0000"/>
                </a:solidFill>
                <a:latin typeface="Constantia"/>
              </a:rPr>
              <a:t>kitchen</a:t>
            </a:r>
            <a:r>
              <a:rPr lang="fr-CH" i="1" dirty="0">
                <a:solidFill>
                  <a:srgbClr val="FF0000"/>
                </a:solidFill>
                <a:latin typeface="Constantia"/>
              </a:rPr>
              <a:t>/</a:t>
            </a:r>
            <a:r>
              <a:rPr lang="fr-CH" i="1" dirty="0" err="1">
                <a:solidFill>
                  <a:srgbClr val="FF0000"/>
                </a:solidFill>
                <a:latin typeface="Constantia"/>
              </a:rPr>
              <a:t>park</a:t>
            </a:r>
            <a:r>
              <a:rPr lang="fr-CH" i="1" dirty="0">
                <a:solidFill>
                  <a:srgbClr val="FF0000"/>
                </a:solidFill>
                <a:latin typeface="Constantia"/>
              </a:rPr>
              <a:t> </a:t>
            </a:r>
            <a:r>
              <a:rPr lang="fr-CH" i="1" dirty="0" err="1">
                <a:solidFill>
                  <a:srgbClr val="FF0000"/>
                </a:solidFill>
                <a:latin typeface="Constantia"/>
              </a:rPr>
              <a:t>waste</a:t>
            </a:r>
            <a:endParaRPr lang="fr-CH" i="1" dirty="0">
              <a:solidFill>
                <a:srgbClr val="FF0000"/>
              </a:solidFill>
              <a:latin typeface="Constantia"/>
            </a:endParaRPr>
          </a:p>
          <a:p>
            <a:pPr>
              <a:defRPr/>
            </a:pPr>
            <a:r>
              <a:rPr lang="fr-CH" i="1" dirty="0">
                <a:solidFill>
                  <a:srgbClr val="FF0000"/>
                </a:solidFill>
                <a:latin typeface="Constantia"/>
              </a:rPr>
              <a:t>Recyclable: </a:t>
            </a:r>
            <a:r>
              <a:rPr lang="fr-CH" i="1" dirty="0" err="1">
                <a:solidFill>
                  <a:srgbClr val="FF0000"/>
                </a:solidFill>
                <a:latin typeface="Constantia"/>
              </a:rPr>
              <a:t>often</a:t>
            </a:r>
            <a:r>
              <a:rPr lang="fr-CH" i="1" dirty="0">
                <a:solidFill>
                  <a:srgbClr val="FF0000"/>
                </a:solidFill>
                <a:latin typeface="Constantia"/>
              </a:rPr>
              <a:t> -&gt; </a:t>
            </a:r>
            <a:r>
              <a:rPr lang="fr-CH" i="1" dirty="0" err="1">
                <a:solidFill>
                  <a:srgbClr val="FF0000"/>
                </a:solidFill>
                <a:latin typeface="Constantia"/>
              </a:rPr>
              <a:t>paper</a:t>
            </a:r>
            <a:r>
              <a:rPr lang="fr-CH" i="1" dirty="0">
                <a:solidFill>
                  <a:srgbClr val="FF0000"/>
                </a:solidFill>
                <a:latin typeface="Constantia"/>
              </a:rPr>
              <a:t>/</a:t>
            </a:r>
            <a:r>
              <a:rPr lang="fr-CH" i="1" dirty="0" err="1">
                <a:solidFill>
                  <a:srgbClr val="FF0000"/>
                </a:solidFill>
                <a:latin typeface="Constantia"/>
              </a:rPr>
              <a:t>cardboard</a:t>
            </a:r>
            <a:r>
              <a:rPr lang="fr-CH" i="1" dirty="0">
                <a:solidFill>
                  <a:srgbClr val="FF0000"/>
                </a:solidFill>
                <a:latin typeface="Constantia"/>
              </a:rPr>
              <a:t>, plastics (</a:t>
            </a:r>
            <a:r>
              <a:rPr lang="fr-CH" i="1" dirty="0" err="1">
                <a:solidFill>
                  <a:srgbClr val="FF0000"/>
                </a:solidFill>
                <a:latin typeface="Constantia"/>
              </a:rPr>
              <a:t>some</a:t>
            </a:r>
            <a:r>
              <a:rPr lang="fr-CH" i="1" dirty="0">
                <a:solidFill>
                  <a:srgbClr val="FF0000"/>
                </a:solidFill>
                <a:latin typeface="Constantia"/>
              </a:rPr>
              <a:t>), </a:t>
            </a:r>
            <a:r>
              <a:rPr lang="fr-CH" i="1" dirty="0" err="1">
                <a:solidFill>
                  <a:srgbClr val="FF0000"/>
                </a:solidFill>
                <a:latin typeface="Constantia"/>
              </a:rPr>
              <a:t>metals</a:t>
            </a:r>
            <a:r>
              <a:rPr lang="fr-CH" i="1" dirty="0">
                <a:solidFill>
                  <a:srgbClr val="FF0000"/>
                </a:solidFill>
                <a:latin typeface="Constantia"/>
              </a:rPr>
              <a:t>, glass</a:t>
            </a:r>
            <a:endParaRPr dirty="0"/>
          </a:p>
          <a:p>
            <a:pPr>
              <a:defRPr/>
            </a:pPr>
            <a:r>
              <a:rPr lang="fr-CH" i="1" dirty="0" err="1">
                <a:solidFill>
                  <a:srgbClr val="FF0000"/>
                </a:solidFill>
                <a:latin typeface="Constantia"/>
              </a:rPr>
              <a:t>Residues</a:t>
            </a:r>
            <a:r>
              <a:rPr lang="fr-CH" i="1" dirty="0">
                <a:solidFill>
                  <a:srgbClr val="FF0000"/>
                </a:solidFill>
                <a:latin typeface="Constantia"/>
              </a:rPr>
              <a:t>: all the </a:t>
            </a:r>
            <a:r>
              <a:rPr lang="fr-CH" i="1" dirty="0" err="1">
                <a:solidFill>
                  <a:srgbClr val="FF0000"/>
                </a:solidFill>
                <a:latin typeface="Constantia"/>
              </a:rPr>
              <a:t>rest</a:t>
            </a:r>
            <a:endParaRPr lang="en-GB" i="1" dirty="0">
              <a:solidFill>
                <a:srgbClr val="FF0000"/>
              </a:solidFill>
              <a:latin typeface="Constantia"/>
            </a:endParaRPr>
          </a:p>
        </p:txBody>
      </p:sp>
      <p:sp>
        <p:nvSpPr>
          <p:cNvPr id="7" name="Rectangle 6"/>
          <p:cNvSpPr/>
          <p:nvPr/>
        </p:nvSpPr>
        <p:spPr bwMode="auto">
          <a:xfrm>
            <a:off x="1373567" y="5577214"/>
            <a:ext cx="10257837" cy="646331"/>
          </a:xfrm>
          <a:prstGeom prst="rect">
            <a:avLst/>
          </a:prstGeom>
        </p:spPr>
        <p:txBody>
          <a:bodyPr wrap="square">
            <a:spAutoFit/>
          </a:bodyPr>
          <a:lstStyle/>
          <a:p>
            <a:pPr>
              <a:defRPr/>
            </a:pPr>
            <a:r>
              <a:rPr lang="fr-CH" i="1">
                <a:solidFill>
                  <a:srgbClr val="FF0000"/>
                </a:solidFill>
                <a:latin typeface="Constantia"/>
              </a:rPr>
              <a:t>If you want to measure waste types, be clear with the staff what each type that you measure includes.</a:t>
            </a:r>
            <a:endParaRPr/>
          </a:p>
          <a:p>
            <a:pPr>
              <a:defRPr/>
            </a:pPr>
            <a:r>
              <a:rPr lang="fr-CH" i="1">
                <a:solidFill>
                  <a:srgbClr val="FF0000"/>
                </a:solidFill>
                <a:latin typeface="Constantia"/>
              </a:rPr>
              <a:t>This must also be comunicated to the households when requesting for self-reporting</a:t>
            </a:r>
            <a:endParaRPr lang="en-GB" i="1">
              <a:solidFill>
                <a:srgbClr val="FF0000"/>
              </a:solidFill>
              <a:latin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3"/>
          <a:stretch/>
        </p:blipFill>
        <p:spPr bwMode="auto">
          <a:xfrm>
            <a:off x="-178712" y="395579"/>
            <a:ext cx="3056378" cy="1654569"/>
          </a:xfrm>
          <a:prstGeom prst="rect">
            <a:avLst/>
          </a:prstGeom>
        </p:spPr>
      </p:pic>
      <p:pic>
        <p:nvPicPr>
          <p:cNvPr id="5" name="Picture 4"/>
          <p:cNvPicPr>
            <a:picLocks noChangeAspect="1"/>
          </p:cNvPicPr>
          <p:nvPr/>
        </p:nvPicPr>
        <p:blipFill>
          <a:blip r:embed="rId4"/>
          <a:stretch/>
        </p:blipFill>
        <p:spPr bwMode="auto">
          <a:xfrm>
            <a:off x="2877665" y="394863"/>
            <a:ext cx="3010417" cy="1656000"/>
          </a:xfrm>
          <a:prstGeom prst="rect">
            <a:avLst/>
          </a:prstGeom>
        </p:spPr>
      </p:pic>
      <p:pic>
        <p:nvPicPr>
          <p:cNvPr id="9" name="Picture 8"/>
          <p:cNvPicPr>
            <a:picLocks noChangeAspect="1"/>
          </p:cNvPicPr>
          <p:nvPr/>
        </p:nvPicPr>
        <p:blipFill>
          <a:blip r:embed="rId5"/>
          <a:stretch/>
        </p:blipFill>
        <p:spPr bwMode="auto">
          <a:xfrm>
            <a:off x="1190111" y="2812898"/>
            <a:ext cx="2349859" cy="1656000"/>
          </a:xfrm>
          <a:prstGeom prst="rect">
            <a:avLst/>
          </a:prstGeom>
        </p:spPr>
      </p:pic>
      <p:pic>
        <p:nvPicPr>
          <p:cNvPr id="10" name="Picture 9"/>
          <p:cNvPicPr>
            <a:picLocks noChangeAspect="1"/>
          </p:cNvPicPr>
          <p:nvPr/>
        </p:nvPicPr>
        <p:blipFill>
          <a:blip r:embed="rId6"/>
          <a:stretch/>
        </p:blipFill>
        <p:spPr bwMode="auto">
          <a:xfrm>
            <a:off x="3569565" y="2812898"/>
            <a:ext cx="2502055" cy="1656000"/>
          </a:xfrm>
          <a:prstGeom prst="rect">
            <a:avLst/>
          </a:prstGeom>
        </p:spPr>
      </p:pic>
      <p:pic>
        <p:nvPicPr>
          <p:cNvPr id="11" name="Picture 10"/>
          <p:cNvPicPr>
            <a:picLocks noChangeAspect="1"/>
          </p:cNvPicPr>
          <p:nvPr/>
        </p:nvPicPr>
        <p:blipFill>
          <a:blip r:embed="rId7"/>
          <a:stretch/>
        </p:blipFill>
        <p:spPr bwMode="auto">
          <a:xfrm>
            <a:off x="6101215" y="2812898"/>
            <a:ext cx="2499721" cy="1656000"/>
          </a:xfrm>
          <a:prstGeom prst="rect">
            <a:avLst/>
          </a:prstGeom>
        </p:spPr>
      </p:pic>
      <p:pic>
        <p:nvPicPr>
          <p:cNvPr id="12" name="Picture 11"/>
          <p:cNvPicPr>
            <a:picLocks noChangeAspect="1"/>
          </p:cNvPicPr>
          <p:nvPr/>
        </p:nvPicPr>
        <p:blipFill>
          <a:blip r:embed="rId8"/>
          <a:stretch/>
        </p:blipFill>
        <p:spPr bwMode="auto">
          <a:xfrm>
            <a:off x="8600936" y="2812898"/>
            <a:ext cx="2482945" cy="1656000"/>
          </a:xfrm>
          <a:prstGeom prst="rect">
            <a:avLst/>
          </a:prstGeom>
        </p:spPr>
      </p:pic>
      <p:pic>
        <p:nvPicPr>
          <p:cNvPr id="13" name="Picture 12"/>
          <p:cNvPicPr>
            <a:picLocks noChangeAspect="1"/>
          </p:cNvPicPr>
          <p:nvPr/>
        </p:nvPicPr>
        <p:blipFill>
          <a:blip r:embed="rId9"/>
          <a:stretch/>
        </p:blipFill>
        <p:spPr bwMode="auto">
          <a:xfrm>
            <a:off x="3725604" y="4857594"/>
            <a:ext cx="2346016" cy="1656000"/>
          </a:xfrm>
          <a:prstGeom prst="rect">
            <a:avLst/>
          </a:prstGeom>
        </p:spPr>
      </p:pic>
      <p:pic>
        <p:nvPicPr>
          <p:cNvPr id="14" name="Picture 13"/>
          <p:cNvPicPr>
            <a:picLocks noChangeAspect="1"/>
          </p:cNvPicPr>
          <p:nvPr/>
        </p:nvPicPr>
        <p:blipFill>
          <a:blip r:embed="rId10"/>
          <a:stretch/>
        </p:blipFill>
        <p:spPr bwMode="auto">
          <a:xfrm>
            <a:off x="6052468" y="4857594"/>
            <a:ext cx="2296231" cy="1656000"/>
          </a:xfrm>
          <a:prstGeom prst="rect">
            <a:avLst/>
          </a:prstGeom>
        </p:spPr>
      </p:pic>
      <p:sp>
        <p:nvSpPr>
          <p:cNvPr id="15" name="Rectangle 14"/>
          <p:cNvSpPr/>
          <p:nvPr/>
        </p:nvSpPr>
        <p:spPr bwMode="auto">
          <a:xfrm>
            <a:off x="5215" y="103056"/>
            <a:ext cx="6096000" cy="215444"/>
          </a:xfrm>
          <a:prstGeom prst="rect">
            <a:avLst/>
          </a:prstGeom>
        </p:spPr>
        <p:txBody>
          <a:bodyPr>
            <a:spAutoFit/>
          </a:bodyPr>
          <a:lstStyle/>
          <a:p>
            <a:pPr>
              <a:defRPr/>
            </a:pPr>
            <a:r>
              <a:rPr lang="en-GB" sz="800">
                <a:solidFill>
                  <a:schemeClr val="bg1">
                    <a:lumMod val="75000"/>
                  </a:schemeClr>
                </a:solidFill>
                <a:latin typeface="Constantia"/>
              </a:rPr>
              <a:t>UN-Habitat, 2021. Waste Wise Cities Tool.</a:t>
            </a:r>
            <a:endParaRPr/>
          </a:p>
        </p:txBody>
      </p:sp>
      <p:pic>
        <p:nvPicPr>
          <p:cNvPr id="16" name="Picture 15"/>
          <p:cNvPicPr>
            <a:picLocks noChangeAspect="1"/>
          </p:cNvPicPr>
          <p:nvPr/>
        </p:nvPicPr>
        <p:blipFill>
          <a:blip r:embed="rId11"/>
          <a:stretch/>
        </p:blipFill>
        <p:spPr bwMode="auto">
          <a:xfrm>
            <a:off x="5179533" y="394863"/>
            <a:ext cx="2653427" cy="1656000"/>
          </a:xfrm>
          <a:prstGeom prst="rect">
            <a:avLst/>
          </a:prstGeom>
        </p:spPr>
      </p:pic>
      <p:pic>
        <p:nvPicPr>
          <p:cNvPr id="17" name="Picture 16"/>
          <p:cNvPicPr>
            <a:picLocks noChangeAspect="1"/>
          </p:cNvPicPr>
          <p:nvPr/>
        </p:nvPicPr>
        <p:blipFill>
          <a:blip r:embed="rId12"/>
          <a:stretch/>
        </p:blipFill>
        <p:spPr bwMode="auto">
          <a:xfrm>
            <a:off x="7805923" y="394863"/>
            <a:ext cx="2322016" cy="1656000"/>
          </a:xfrm>
          <a:prstGeom prst="rect">
            <a:avLst/>
          </a:prstGeom>
        </p:spPr>
      </p:pic>
      <p:pic>
        <p:nvPicPr>
          <p:cNvPr id="18" name="Picture 17"/>
          <p:cNvPicPr>
            <a:picLocks noChangeAspect="1"/>
          </p:cNvPicPr>
          <p:nvPr/>
        </p:nvPicPr>
        <p:blipFill>
          <a:blip r:embed="rId13"/>
          <a:stretch/>
        </p:blipFill>
        <p:spPr bwMode="auto">
          <a:xfrm>
            <a:off x="10108990" y="394863"/>
            <a:ext cx="2556253" cy="1656000"/>
          </a:xfrm>
          <a:prstGeom prst="rect">
            <a:avLst/>
          </a:prstGeom>
        </p:spPr>
      </p:pic>
      <p:sp>
        <p:nvSpPr>
          <p:cNvPr id="20" name="Rectangle 19"/>
          <p:cNvSpPr/>
          <p:nvPr/>
        </p:nvSpPr>
        <p:spPr bwMode="auto">
          <a:xfrm>
            <a:off x="0" y="2080085"/>
            <a:ext cx="2711668" cy="671915"/>
          </a:xfrm>
          <a:prstGeom prst="rect">
            <a:avLst/>
          </a:prstGeom>
        </p:spPr>
        <p:txBody>
          <a:bodyPr wrap="square">
            <a:spAutoFit/>
          </a:bodyPr>
          <a:lstStyle/>
          <a:p>
            <a:pPr>
              <a:lnSpc>
                <a:spcPct val="107000"/>
              </a:lnSpc>
              <a:spcAft>
                <a:spcPts val="0"/>
              </a:spcAft>
              <a:defRPr/>
            </a:pPr>
            <a:r>
              <a:rPr lang="en-GB" sz="1800" dirty="0">
                <a:latin typeface="Constantia"/>
              </a:rPr>
              <a:t>Organic Food/Kitchen Waste</a:t>
            </a:r>
            <a:endParaRPr lang="en-GB" sz="1800" dirty="0">
              <a:latin typeface="Constantia"/>
              <a:ea typeface="Calibri"/>
              <a:cs typeface="Times New Roman"/>
            </a:endParaRPr>
          </a:p>
        </p:txBody>
      </p:sp>
      <p:sp>
        <p:nvSpPr>
          <p:cNvPr id="21" name="Rectangle 20"/>
          <p:cNvSpPr/>
          <p:nvPr/>
        </p:nvSpPr>
        <p:spPr bwMode="auto">
          <a:xfrm>
            <a:off x="2877665" y="2142164"/>
            <a:ext cx="2497800" cy="671915"/>
          </a:xfrm>
          <a:prstGeom prst="rect">
            <a:avLst/>
          </a:prstGeom>
        </p:spPr>
        <p:txBody>
          <a:bodyPr wrap="none">
            <a:spAutoFit/>
          </a:bodyPr>
          <a:lstStyle/>
          <a:p>
            <a:pPr>
              <a:lnSpc>
                <a:spcPct val="107000"/>
              </a:lnSpc>
              <a:spcAft>
                <a:spcPts val="0"/>
              </a:spcAft>
              <a:defRPr/>
            </a:pPr>
            <a:r>
              <a:rPr lang="en-GB" sz="1800" dirty="0">
                <a:latin typeface="Constantia"/>
              </a:rPr>
              <a:t>Organic Garden/Wood</a:t>
            </a:r>
          </a:p>
          <a:p>
            <a:pPr>
              <a:lnSpc>
                <a:spcPct val="107000"/>
              </a:lnSpc>
              <a:spcAft>
                <a:spcPts val="0"/>
              </a:spcAft>
              <a:defRPr/>
            </a:pPr>
            <a:r>
              <a:rPr lang="en-GB" sz="1800" dirty="0">
                <a:latin typeface="Constantia"/>
              </a:rPr>
              <a:t>Waste</a:t>
            </a:r>
            <a:endParaRPr lang="en-GB" sz="1800" dirty="0">
              <a:latin typeface="Constantia"/>
              <a:ea typeface="Calibri"/>
              <a:cs typeface="Times New Roman"/>
            </a:endParaRPr>
          </a:p>
        </p:txBody>
      </p:sp>
      <p:sp>
        <p:nvSpPr>
          <p:cNvPr id="22" name="Rectangle 21"/>
          <p:cNvSpPr/>
          <p:nvPr/>
        </p:nvSpPr>
        <p:spPr bwMode="auto">
          <a:xfrm>
            <a:off x="5485483" y="2142164"/>
            <a:ext cx="2241383" cy="388696"/>
          </a:xfrm>
          <a:prstGeom prst="rect">
            <a:avLst/>
          </a:prstGeom>
        </p:spPr>
        <p:txBody>
          <a:bodyPr wrap="none">
            <a:spAutoFit/>
          </a:bodyPr>
          <a:lstStyle/>
          <a:p>
            <a:pPr>
              <a:lnSpc>
                <a:spcPct val="107000"/>
              </a:lnSpc>
              <a:spcAft>
                <a:spcPts val="0"/>
              </a:spcAft>
              <a:defRPr/>
            </a:pPr>
            <a:r>
              <a:rPr lang="en-GB" dirty="0">
                <a:latin typeface="Constantia"/>
              </a:rPr>
              <a:t>Paper and cardboard</a:t>
            </a:r>
            <a:endParaRPr lang="en-GB" dirty="0">
              <a:latin typeface="Constantia"/>
              <a:ea typeface="Calibri"/>
              <a:cs typeface="Times New Roman"/>
            </a:endParaRPr>
          </a:p>
        </p:txBody>
      </p:sp>
      <p:sp>
        <p:nvSpPr>
          <p:cNvPr id="23" name="Rectangle 22"/>
          <p:cNvSpPr/>
          <p:nvPr/>
        </p:nvSpPr>
        <p:spPr bwMode="auto">
          <a:xfrm>
            <a:off x="9642355" y="2080085"/>
            <a:ext cx="933269" cy="388696"/>
          </a:xfrm>
          <a:prstGeom prst="rect">
            <a:avLst/>
          </a:prstGeom>
        </p:spPr>
        <p:txBody>
          <a:bodyPr wrap="none">
            <a:spAutoFit/>
          </a:bodyPr>
          <a:lstStyle/>
          <a:p>
            <a:pPr>
              <a:lnSpc>
                <a:spcPct val="107000"/>
              </a:lnSpc>
              <a:spcAft>
                <a:spcPts val="0"/>
              </a:spcAft>
              <a:defRPr/>
            </a:pPr>
            <a:r>
              <a:rPr lang="en-GB">
                <a:latin typeface="Constantia"/>
              </a:rPr>
              <a:t>Plastics</a:t>
            </a:r>
            <a:endParaRPr lang="en-GB">
              <a:latin typeface="Constantia"/>
              <a:ea typeface="Calibri"/>
              <a:cs typeface="Times New Roman"/>
            </a:endParaRPr>
          </a:p>
        </p:txBody>
      </p:sp>
      <p:sp>
        <p:nvSpPr>
          <p:cNvPr id="24" name="Rectangle 23"/>
          <p:cNvSpPr/>
          <p:nvPr/>
        </p:nvSpPr>
        <p:spPr bwMode="auto">
          <a:xfrm>
            <a:off x="1471075" y="4468898"/>
            <a:ext cx="848630" cy="388696"/>
          </a:xfrm>
          <a:prstGeom prst="rect">
            <a:avLst/>
          </a:prstGeom>
        </p:spPr>
        <p:txBody>
          <a:bodyPr wrap="none">
            <a:spAutoFit/>
          </a:bodyPr>
          <a:lstStyle/>
          <a:p>
            <a:pPr>
              <a:lnSpc>
                <a:spcPct val="107000"/>
              </a:lnSpc>
              <a:spcAft>
                <a:spcPts val="0"/>
              </a:spcAft>
              <a:defRPr/>
            </a:pPr>
            <a:r>
              <a:rPr lang="en-GB">
                <a:latin typeface="Constantia"/>
              </a:rPr>
              <a:t>Metals</a:t>
            </a:r>
            <a:endParaRPr lang="en-GB">
              <a:latin typeface="Constantia"/>
              <a:ea typeface="Calibri"/>
              <a:cs typeface="Times New Roman"/>
            </a:endParaRPr>
          </a:p>
        </p:txBody>
      </p:sp>
      <p:sp>
        <p:nvSpPr>
          <p:cNvPr id="25" name="Rectangle 24"/>
          <p:cNvSpPr/>
          <p:nvPr/>
        </p:nvSpPr>
        <p:spPr bwMode="auto">
          <a:xfrm>
            <a:off x="6090772" y="4468898"/>
            <a:ext cx="1974002" cy="388696"/>
          </a:xfrm>
          <a:prstGeom prst="rect">
            <a:avLst/>
          </a:prstGeom>
        </p:spPr>
        <p:txBody>
          <a:bodyPr wrap="none">
            <a:spAutoFit/>
          </a:bodyPr>
          <a:lstStyle/>
          <a:p>
            <a:pPr>
              <a:lnSpc>
                <a:spcPct val="107000"/>
              </a:lnSpc>
              <a:spcAft>
                <a:spcPts val="0"/>
              </a:spcAft>
              <a:defRPr/>
            </a:pPr>
            <a:r>
              <a:rPr lang="en-GB">
                <a:latin typeface="Constantia"/>
              </a:rPr>
              <a:t>Textiles and shoes</a:t>
            </a:r>
            <a:endParaRPr lang="en-GB">
              <a:latin typeface="Constantia"/>
              <a:ea typeface="Calibri"/>
              <a:cs typeface="Times New Roman"/>
            </a:endParaRPr>
          </a:p>
        </p:txBody>
      </p:sp>
      <p:sp>
        <p:nvSpPr>
          <p:cNvPr id="26" name="Rectangle 25"/>
          <p:cNvSpPr/>
          <p:nvPr/>
        </p:nvSpPr>
        <p:spPr bwMode="auto">
          <a:xfrm>
            <a:off x="3820934" y="4468898"/>
            <a:ext cx="707245" cy="388696"/>
          </a:xfrm>
          <a:prstGeom prst="rect">
            <a:avLst/>
          </a:prstGeom>
        </p:spPr>
        <p:txBody>
          <a:bodyPr wrap="none">
            <a:spAutoFit/>
          </a:bodyPr>
          <a:lstStyle/>
          <a:p>
            <a:pPr>
              <a:lnSpc>
                <a:spcPct val="107000"/>
              </a:lnSpc>
              <a:spcAft>
                <a:spcPts val="0"/>
              </a:spcAft>
              <a:defRPr/>
            </a:pPr>
            <a:r>
              <a:rPr lang="en-GB">
                <a:latin typeface="Constantia"/>
              </a:rPr>
              <a:t>Glass</a:t>
            </a:r>
            <a:endParaRPr lang="en-GB">
              <a:latin typeface="Constantia"/>
              <a:ea typeface="Calibri"/>
              <a:cs typeface="Times New Roman"/>
            </a:endParaRPr>
          </a:p>
        </p:txBody>
      </p:sp>
      <p:sp>
        <p:nvSpPr>
          <p:cNvPr id="27" name="Rectangle 26"/>
          <p:cNvSpPr/>
          <p:nvPr/>
        </p:nvSpPr>
        <p:spPr bwMode="auto">
          <a:xfrm>
            <a:off x="3893444" y="6513594"/>
            <a:ext cx="1592039" cy="388696"/>
          </a:xfrm>
          <a:prstGeom prst="rect">
            <a:avLst/>
          </a:prstGeom>
        </p:spPr>
        <p:txBody>
          <a:bodyPr wrap="none">
            <a:spAutoFit/>
          </a:bodyPr>
          <a:lstStyle/>
          <a:p>
            <a:pPr>
              <a:lnSpc>
                <a:spcPct val="107000"/>
              </a:lnSpc>
              <a:spcAft>
                <a:spcPts val="0"/>
              </a:spcAft>
              <a:defRPr/>
            </a:pPr>
            <a:r>
              <a:rPr lang="en-GB">
                <a:latin typeface="Constantia"/>
              </a:rPr>
              <a:t>Special wastes</a:t>
            </a:r>
            <a:endParaRPr lang="en-GB">
              <a:latin typeface="Constantia"/>
              <a:ea typeface="Calibri"/>
              <a:cs typeface="Times New Roman"/>
            </a:endParaRPr>
          </a:p>
        </p:txBody>
      </p:sp>
      <p:sp>
        <p:nvSpPr>
          <p:cNvPr id="28" name="Rectangle 27"/>
          <p:cNvSpPr/>
          <p:nvPr/>
        </p:nvSpPr>
        <p:spPr bwMode="auto">
          <a:xfrm>
            <a:off x="6052468" y="6513594"/>
            <a:ext cx="2192203" cy="388696"/>
          </a:xfrm>
          <a:prstGeom prst="rect">
            <a:avLst/>
          </a:prstGeom>
        </p:spPr>
        <p:txBody>
          <a:bodyPr wrap="none">
            <a:spAutoFit/>
          </a:bodyPr>
          <a:lstStyle/>
          <a:p>
            <a:pPr>
              <a:lnSpc>
                <a:spcPct val="107000"/>
              </a:lnSpc>
              <a:spcAft>
                <a:spcPts val="0"/>
              </a:spcAft>
              <a:defRPr/>
            </a:pPr>
            <a:r>
              <a:rPr lang="en-GB">
                <a:latin typeface="Constantia"/>
              </a:rPr>
              <a:t>Composite products</a:t>
            </a:r>
            <a:endParaRPr lang="en-GB">
              <a:latin typeface="Constantia"/>
              <a:ea typeface="Calibri"/>
              <a:cs typeface="Times New Roman"/>
            </a:endParaRPr>
          </a:p>
        </p:txBody>
      </p:sp>
      <p:sp>
        <p:nvSpPr>
          <p:cNvPr id="29" name="Rectangle 28"/>
          <p:cNvSpPr/>
          <p:nvPr/>
        </p:nvSpPr>
        <p:spPr bwMode="auto">
          <a:xfrm>
            <a:off x="8744362" y="4468898"/>
            <a:ext cx="785471" cy="388696"/>
          </a:xfrm>
          <a:prstGeom prst="rect">
            <a:avLst/>
          </a:prstGeom>
        </p:spPr>
        <p:txBody>
          <a:bodyPr wrap="none">
            <a:spAutoFit/>
          </a:bodyPr>
          <a:lstStyle/>
          <a:p>
            <a:pPr>
              <a:lnSpc>
                <a:spcPct val="107000"/>
              </a:lnSpc>
              <a:spcAft>
                <a:spcPts val="0"/>
              </a:spcAft>
              <a:defRPr/>
            </a:pPr>
            <a:r>
              <a:rPr lang="en-GB">
                <a:latin typeface="Constantia"/>
              </a:rPr>
              <a:t>Wood</a:t>
            </a:r>
            <a:endParaRPr lang="en-GB">
              <a:latin typeface="Constantia"/>
              <a:ea typeface="Calibri"/>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Risks</a:t>
            </a:r>
            <a:endParaRPr lang="en-GB"/>
          </a:p>
        </p:txBody>
      </p:sp>
      <p:sp>
        <p:nvSpPr>
          <p:cNvPr id="3" name="Content Placeholder 2"/>
          <p:cNvSpPr>
            <a:spLocks noGrp="1"/>
          </p:cNvSpPr>
          <p:nvPr>
            <p:ph idx="1"/>
          </p:nvPr>
        </p:nvSpPr>
        <p:spPr bwMode="auto"/>
        <p:txBody>
          <a:bodyPr/>
          <a:lstStyle/>
          <a:p>
            <a:pPr>
              <a:defRPr/>
            </a:pPr>
            <a:r>
              <a:rPr lang="en-GB"/>
              <a:t>Content of waste bags can include dangerous items</a:t>
            </a:r>
            <a:endParaRPr/>
          </a:p>
          <a:p>
            <a:pPr>
              <a:defRPr/>
            </a:pPr>
            <a:endParaRPr lang="en-GB"/>
          </a:p>
        </p:txBody>
      </p:sp>
      <p:sp>
        <p:nvSpPr>
          <p:cNvPr id="4" name="Rounded Rectangle 3"/>
          <p:cNvSpPr/>
          <p:nvPr/>
        </p:nvSpPr>
        <p:spPr bwMode="auto">
          <a:xfrm>
            <a:off x="2664372" y="3435049"/>
            <a:ext cx="6863255" cy="1132490"/>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CH" sz="2800">
                <a:solidFill>
                  <a:schemeClr val="bg1"/>
                </a:solidFill>
                <a:latin typeface="Constantia"/>
              </a:rPr>
              <a:t>What items could be dangerous and why?</a:t>
            </a:r>
            <a:endParaRPr lang="en-GB" sz="2800">
              <a:solidFill>
                <a:schemeClr val="bg1"/>
              </a:solidFill>
              <a:latin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Risks</a:t>
            </a:r>
            <a:endParaRPr lang="en-GB"/>
          </a:p>
        </p:txBody>
      </p:sp>
      <p:sp>
        <p:nvSpPr>
          <p:cNvPr id="3" name="Content Placeholder 2"/>
          <p:cNvSpPr>
            <a:spLocks noGrp="1"/>
          </p:cNvSpPr>
          <p:nvPr>
            <p:ph idx="1"/>
          </p:nvPr>
        </p:nvSpPr>
        <p:spPr bwMode="auto"/>
        <p:txBody>
          <a:bodyPr>
            <a:normAutofit/>
          </a:bodyPr>
          <a:lstStyle/>
          <a:p>
            <a:pPr>
              <a:defRPr/>
            </a:pPr>
            <a:r>
              <a:rPr lang="en-GB"/>
              <a:t>Sharp items can cut or puncture</a:t>
            </a:r>
            <a:endParaRPr/>
          </a:p>
          <a:p>
            <a:pPr lvl="1">
              <a:defRPr/>
            </a:pPr>
            <a:r>
              <a:rPr lang="en-GB"/>
              <a:t>Blades, Glass, Metal, Syringe needles</a:t>
            </a:r>
            <a:endParaRPr/>
          </a:p>
          <a:p>
            <a:pPr>
              <a:defRPr/>
            </a:pPr>
            <a:r>
              <a:rPr lang="en-GB"/>
              <a:t>Hazardous waste can intoxicate or cause fire</a:t>
            </a:r>
            <a:endParaRPr/>
          </a:p>
          <a:p>
            <a:pPr lvl="1">
              <a:defRPr/>
            </a:pPr>
            <a:r>
              <a:rPr lang="en-GB"/>
              <a:t>Paints, Aerosols</a:t>
            </a:r>
            <a:endParaRPr/>
          </a:p>
          <a:p>
            <a:pPr>
              <a:defRPr/>
            </a:pPr>
            <a:r>
              <a:rPr lang="en-GB"/>
              <a:t>Biohazard can make you sick</a:t>
            </a:r>
            <a:endParaRPr/>
          </a:p>
          <a:p>
            <a:pPr lvl="1">
              <a:defRPr/>
            </a:pPr>
            <a:r>
              <a:rPr lang="en-GB"/>
              <a:t>Diapers, </a:t>
            </a:r>
            <a:r>
              <a:rPr lang="fr-CH"/>
              <a:t>Toilet paper, Sanitary waste</a:t>
            </a:r>
          </a:p>
          <a:p>
            <a:pPr lvl="1">
              <a:defRPr/>
            </a:pPr>
            <a:r>
              <a:rPr lang="en-GB"/>
              <a:t>Syringe needles</a:t>
            </a:r>
            <a:endParaRPr/>
          </a:p>
          <a:p>
            <a:pPr>
              <a:defRPr/>
            </a:pPr>
            <a:r>
              <a:rPr lang="fr-CH"/>
              <a:t>Contaminated materials</a:t>
            </a:r>
          </a:p>
          <a:p>
            <a:pPr lvl="1">
              <a:defRPr/>
            </a:pPr>
            <a:r>
              <a:rPr lang="fr-CH"/>
              <a:t>Dust, all items in contact with mixed waste</a:t>
            </a:r>
          </a:p>
        </p:txBody>
      </p:sp>
      <p:pic>
        <p:nvPicPr>
          <p:cNvPr id="2050" name="Picture 2" descr="https://didactic.care/photos/SERI3P05AS2913.jpg"/>
          <p:cNvPicPr>
            <a:picLocks noChangeAspect="1" noChangeArrowheads="1"/>
          </p:cNvPicPr>
          <p:nvPr/>
        </p:nvPicPr>
        <p:blipFill>
          <a:blip r:embed="rId3"/>
          <a:stretch/>
        </p:blipFill>
        <p:spPr bwMode="auto">
          <a:xfrm>
            <a:off x="6781088" y="365124"/>
            <a:ext cx="1848753" cy="1848753"/>
          </a:xfrm>
          <a:prstGeom prst="rect">
            <a:avLst/>
          </a:prstGeom>
          <a:noFill/>
        </p:spPr>
      </p:pic>
      <p:sp>
        <p:nvSpPr>
          <p:cNvPr id="4" name="Rectangle 3"/>
          <p:cNvSpPr/>
          <p:nvPr/>
        </p:nvSpPr>
        <p:spPr bwMode="auto">
          <a:xfrm>
            <a:off x="6517480" y="257402"/>
            <a:ext cx="2375971" cy="215444"/>
          </a:xfrm>
          <a:prstGeom prst="rect">
            <a:avLst/>
          </a:prstGeom>
        </p:spPr>
        <p:txBody>
          <a:bodyPr wrap="none">
            <a:spAutoFit/>
          </a:bodyPr>
          <a:lstStyle/>
          <a:p>
            <a:pPr>
              <a:defRPr/>
            </a:pPr>
            <a:r>
              <a:rPr lang="en-GB" sz="800">
                <a:solidFill>
                  <a:schemeClr val="bg1">
                    <a:lumMod val="75000"/>
                  </a:schemeClr>
                </a:solidFill>
                <a:latin typeface="Constantia"/>
              </a:rPr>
              <a:t>https://didactic.care/photos/SERI3P05AS2913.jpg</a:t>
            </a:r>
            <a:endParaRPr/>
          </a:p>
        </p:txBody>
      </p:sp>
      <p:pic>
        <p:nvPicPr>
          <p:cNvPr id="2052" name="Picture 4" descr="https://www.jatai.net/wp-content/uploads/2017/02/Feather-Double-Edge-Blade-760x639.jpg"/>
          <p:cNvPicPr>
            <a:picLocks noChangeAspect="1" noChangeArrowheads="1"/>
          </p:cNvPicPr>
          <p:nvPr/>
        </p:nvPicPr>
        <p:blipFill>
          <a:blip r:embed="rId4"/>
          <a:stretch/>
        </p:blipFill>
        <p:spPr bwMode="auto">
          <a:xfrm>
            <a:off x="9565844" y="691504"/>
            <a:ext cx="1597338" cy="1343025"/>
          </a:xfrm>
          <a:prstGeom prst="rect">
            <a:avLst/>
          </a:prstGeom>
          <a:noFill/>
        </p:spPr>
      </p:pic>
      <p:sp>
        <p:nvSpPr>
          <p:cNvPr id="5" name="Rectangle 4"/>
          <p:cNvSpPr/>
          <p:nvPr/>
        </p:nvSpPr>
        <p:spPr bwMode="auto">
          <a:xfrm>
            <a:off x="9061347" y="195847"/>
            <a:ext cx="3048000" cy="338554"/>
          </a:xfrm>
          <a:prstGeom prst="rect">
            <a:avLst/>
          </a:prstGeom>
        </p:spPr>
        <p:txBody>
          <a:bodyPr wrap="square">
            <a:spAutoFit/>
          </a:bodyPr>
          <a:lstStyle/>
          <a:p>
            <a:pPr>
              <a:defRPr/>
            </a:pPr>
            <a:r>
              <a:rPr lang="en-GB" sz="800">
                <a:solidFill>
                  <a:schemeClr val="bg1">
                    <a:lumMod val="75000"/>
                  </a:schemeClr>
                </a:solidFill>
                <a:latin typeface="Constantia"/>
              </a:rPr>
              <a:t>https://www.jatai.net/wp-content/uploads/2017/02/Feather-Double-Edge-Blade-760x639.jpg</a:t>
            </a:r>
            <a:endParaRPr/>
          </a:p>
        </p:txBody>
      </p:sp>
      <p:sp>
        <p:nvSpPr>
          <p:cNvPr id="8" name="Rounded Rectangle 7"/>
          <p:cNvSpPr/>
          <p:nvPr/>
        </p:nvSpPr>
        <p:spPr bwMode="auto">
          <a:xfrm>
            <a:off x="7915671" y="4916490"/>
            <a:ext cx="3729791" cy="1627748"/>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CH" sz="2800">
                <a:solidFill>
                  <a:schemeClr val="bg1"/>
                </a:solidFill>
                <a:latin typeface="Constantia"/>
              </a:rPr>
              <a:t>Content can sometimes be unexpected!</a:t>
            </a:r>
            <a:endParaRPr lang="en-GB" sz="2800">
              <a:solidFill>
                <a:schemeClr val="bg1"/>
              </a:solidFill>
              <a:latin typeface="Constantia"/>
            </a:endParaRPr>
          </a:p>
        </p:txBody>
      </p:sp>
      <p:pic>
        <p:nvPicPr>
          <p:cNvPr id="2054" name="Picture 6" descr="https://www.franceenvironnement.com/image-produit/57291/T2/197095729135ab15009cc0b09c6e2b7f0fb14f8b0759706e63add23.jpg"/>
          <p:cNvPicPr>
            <a:picLocks noChangeAspect="1" noChangeArrowheads="1"/>
          </p:cNvPicPr>
          <p:nvPr/>
        </p:nvPicPr>
        <p:blipFill>
          <a:blip r:embed="rId5"/>
          <a:stretch/>
        </p:blipFill>
        <p:spPr bwMode="auto">
          <a:xfrm>
            <a:off x="8340409" y="2794564"/>
            <a:ext cx="2450869" cy="1621658"/>
          </a:xfrm>
          <a:prstGeom prst="rect">
            <a:avLst/>
          </a:prstGeom>
          <a:noFill/>
        </p:spPr>
      </p:pic>
      <p:sp>
        <p:nvSpPr>
          <p:cNvPr id="6" name="Rectangle 5"/>
          <p:cNvSpPr/>
          <p:nvPr/>
        </p:nvSpPr>
        <p:spPr bwMode="auto">
          <a:xfrm>
            <a:off x="7998371" y="2401804"/>
            <a:ext cx="3983421" cy="338554"/>
          </a:xfrm>
          <a:prstGeom prst="rect">
            <a:avLst/>
          </a:prstGeom>
        </p:spPr>
        <p:txBody>
          <a:bodyPr wrap="square">
            <a:spAutoFit/>
          </a:bodyPr>
          <a:lstStyle/>
          <a:p>
            <a:pPr>
              <a:defRPr/>
            </a:pPr>
            <a:r>
              <a:rPr lang="en-GB" sz="800">
                <a:solidFill>
                  <a:schemeClr val="bg1">
                    <a:lumMod val="75000"/>
                  </a:schemeClr>
                </a:solidFill>
                <a:latin typeface="Constantia"/>
              </a:rPr>
              <a:t>https://www.franceenvironnement.com/image-produit/57291/T2/197095729135ab15009cc0b09c6e2b7f0fb14f8b0759706e63add23.jpg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Safety and use of PPE</a:t>
            </a:r>
            <a:endParaRPr lang="en-GB"/>
          </a:p>
        </p:txBody>
      </p:sp>
      <p:sp>
        <p:nvSpPr>
          <p:cNvPr id="3" name="Content Placeholder 2"/>
          <p:cNvSpPr>
            <a:spLocks noGrp="1"/>
          </p:cNvSpPr>
          <p:nvPr>
            <p:ph idx="1"/>
          </p:nvPr>
        </p:nvSpPr>
        <p:spPr bwMode="auto">
          <a:xfrm>
            <a:off x="838198" y="1825625"/>
            <a:ext cx="10943897" cy="4351338"/>
          </a:xfrm>
        </p:spPr>
        <p:txBody>
          <a:bodyPr>
            <a:normAutofit lnSpcReduction="10000"/>
          </a:bodyPr>
          <a:lstStyle/>
          <a:p>
            <a:pPr>
              <a:defRPr/>
            </a:pPr>
            <a:r>
              <a:rPr lang="fr-CH"/>
              <a:t>Waste bags:</a:t>
            </a:r>
            <a:endParaRPr/>
          </a:p>
          <a:p>
            <a:pPr lvl="1">
              <a:defRPr/>
            </a:pPr>
            <a:r>
              <a:rPr lang="fr-CH"/>
              <a:t>Always consider that content is unknown and manipulate with care</a:t>
            </a:r>
            <a:endParaRPr/>
          </a:p>
          <a:p>
            <a:pPr lvl="1">
              <a:defRPr/>
            </a:pPr>
            <a:r>
              <a:rPr lang="fr-CH"/>
              <a:t>Sharp items could hurt you or your collegues</a:t>
            </a:r>
          </a:p>
          <a:p>
            <a:pPr lvl="1">
              <a:defRPr/>
            </a:pPr>
            <a:r>
              <a:rPr lang="fr-CH"/>
              <a:t>Hold the bags from the top and do not squeeze or push them with your hands, even with gloves</a:t>
            </a:r>
          </a:p>
          <a:p>
            <a:pPr>
              <a:defRPr/>
            </a:pPr>
            <a:r>
              <a:rPr lang="fr-CH"/>
              <a:t>Waste manipulation</a:t>
            </a:r>
            <a:endParaRPr/>
          </a:p>
          <a:p>
            <a:pPr lvl="1">
              <a:defRPr/>
            </a:pPr>
            <a:r>
              <a:rPr lang="fr-CH"/>
              <a:t>Never plunge your hands into the waste, use tools if you need to do so</a:t>
            </a:r>
          </a:p>
          <a:p>
            <a:pPr lvl="1">
              <a:defRPr/>
            </a:pPr>
            <a:r>
              <a:rPr lang="fr-CH"/>
              <a:t>Keep in mind that dangerous items could be present</a:t>
            </a:r>
          </a:p>
          <a:p>
            <a:pPr>
              <a:defRPr/>
            </a:pPr>
            <a:r>
              <a:rPr lang="fr-CH"/>
              <a:t>Hygiene:</a:t>
            </a:r>
            <a:endParaRPr/>
          </a:p>
          <a:p>
            <a:pPr lvl="1">
              <a:defRPr/>
            </a:pPr>
            <a:r>
              <a:rPr lang="fr-CH"/>
              <a:t>Wash hands with soap regularely and use disinfectant</a:t>
            </a:r>
          </a:p>
          <a:p>
            <a:pPr lvl="1">
              <a:defRPr/>
            </a:pPr>
            <a:r>
              <a:rPr lang="fr-CH"/>
              <a:t>Eat and drink after washing hands and face</a:t>
            </a:r>
            <a:endParaRPr/>
          </a:p>
        </p:txBody>
      </p:sp>
      <p:sp>
        <p:nvSpPr>
          <p:cNvPr id="5" name="Rounded Rectangle 4"/>
          <p:cNvSpPr/>
          <p:nvPr/>
        </p:nvSpPr>
        <p:spPr bwMode="auto">
          <a:xfrm>
            <a:off x="9243058" y="5488319"/>
            <a:ext cx="1877344" cy="688644"/>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a:latin typeface="Constantia"/>
              </a:rPr>
              <a:t>Use gloves</a:t>
            </a:r>
            <a:endParaRPr/>
          </a:p>
        </p:txBody>
      </p:sp>
      <p:sp>
        <p:nvSpPr>
          <p:cNvPr id="6" name="TextBox 5"/>
          <p:cNvSpPr txBox="1"/>
          <p:nvPr/>
        </p:nvSpPr>
        <p:spPr bwMode="auto">
          <a:xfrm>
            <a:off x="7325710" y="1321356"/>
            <a:ext cx="3794693" cy="369332"/>
          </a:xfrm>
          <a:prstGeom prst="rect">
            <a:avLst/>
          </a:prstGeom>
          <a:noFill/>
        </p:spPr>
        <p:txBody>
          <a:bodyPr wrap="none" rtlCol="0">
            <a:spAutoFit/>
          </a:bodyPr>
          <a:lstStyle/>
          <a:p>
            <a:pPr>
              <a:defRPr/>
            </a:pPr>
            <a:r>
              <a:rPr lang="fr-CH">
                <a:solidFill>
                  <a:srgbClr val="FF0000"/>
                </a:solidFill>
              </a:rPr>
              <a:t>In the case of needing to weigh waste</a:t>
            </a:r>
            <a:endParaRPr lang="en-GB">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Let’s do this waste survey!</a:t>
            </a:r>
            <a:endParaRPr lang="en-GB"/>
          </a:p>
        </p:txBody>
      </p:sp>
      <p:sp>
        <p:nvSpPr>
          <p:cNvPr id="3" name="Content Placeholder 2"/>
          <p:cNvSpPr>
            <a:spLocks noGrp="1"/>
          </p:cNvSpPr>
          <p:nvPr>
            <p:ph idx="1"/>
          </p:nvPr>
        </p:nvSpPr>
        <p:spPr bwMode="auto"/>
        <p:txBody>
          <a:bodyPr/>
          <a:lstStyle/>
          <a:p>
            <a:pP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dirty="0"/>
              <a:t>General overview</a:t>
            </a:r>
            <a:endParaRPr dirty="0"/>
          </a:p>
        </p:txBody>
      </p:sp>
      <p:sp>
        <p:nvSpPr>
          <p:cNvPr id="3" name="Content Placeholder 2"/>
          <p:cNvSpPr>
            <a:spLocks noGrp="1"/>
          </p:cNvSpPr>
          <p:nvPr>
            <p:ph idx="1"/>
          </p:nvPr>
        </p:nvSpPr>
        <p:spPr bwMode="auto">
          <a:xfrm>
            <a:off x="838200" y="1825625"/>
            <a:ext cx="5898931" cy="4351338"/>
          </a:xfrm>
        </p:spPr>
        <p:txBody>
          <a:bodyPr>
            <a:normAutofit fontScale="92500" lnSpcReduction="10000"/>
          </a:bodyPr>
          <a:lstStyle/>
          <a:p>
            <a:pPr>
              <a:defRPr/>
            </a:pPr>
            <a:r>
              <a:rPr lang="en-GB" dirty="0"/>
              <a:t>What is a waste survey? We want to estimate:</a:t>
            </a:r>
            <a:endParaRPr dirty="0"/>
          </a:p>
          <a:p>
            <a:pPr lvl="1">
              <a:defRPr/>
            </a:pPr>
            <a:r>
              <a:rPr lang="en-GB" dirty="0"/>
              <a:t>Amounts of waste generated</a:t>
            </a:r>
            <a:endParaRPr dirty="0"/>
          </a:p>
          <a:p>
            <a:pPr lvl="1">
              <a:defRPr/>
            </a:pPr>
            <a:r>
              <a:rPr lang="en-GB" dirty="0"/>
              <a:t>Composition of the waste (sometimes)</a:t>
            </a:r>
            <a:endParaRPr dirty="0"/>
          </a:p>
          <a:p>
            <a:pPr>
              <a:defRPr/>
            </a:pPr>
            <a:r>
              <a:rPr lang="en-GB" dirty="0"/>
              <a:t>How we do it?</a:t>
            </a:r>
            <a:endParaRPr dirty="0"/>
          </a:p>
          <a:p>
            <a:pPr lvl="1">
              <a:defRPr/>
            </a:pPr>
            <a:r>
              <a:rPr lang="en-GB" dirty="0"/>
              <a:t>Select randomly sampled households and/or non-household waste generators</a:t>
            </a:r>
            <a:endParaRPr dirty="0"/>
          </a:p>
          <a:p>
            <a:pPr lvl="1">
              <a:defRPr/>
            </a:pPr>
            <a:r>
              <a:rPr lang="fr-CH" dirty="0"/>
              <a:t>Survey for self-</a:t>
            </a:r>
            <a:r>
              <a:rPr lang="fr-CH" dirty="0" err="1"/>
              <a:t>reported</a:t>
            </a:r>
            <a:r>
              <a:rPr lang="fr-CH" dirty="0"/>
              <a:t> volumes of </a:t>
            </a:r>
            <a:r>
              <a:rPr lang="fr-CH" dirty="0" err="1"/>
              <a:t>waste</a:t>
            </a:r>
            <a:r>
              <a:rPr lang="fr-CH" dirty="0"/>
              <a:t> </a:t>
            </a:r>
            <a:r>
              <a:rPr lang="fr-CH" dirty="0" err="1"/>
              <a:t>generated</a:t>
            </a:r>
            <a:endParaRPr lang="fr-CH" dirty="0"/>
          </a:p>
          <a:p>
            <a:pPr marL="457200" lvl="1" indent="0">
              <a:buNone/>
              <a:defRPr/>
            </a:pPr>
            <a:r>
              <a:rPr lang="fr-CH" dirty="0"/>
              <a:t>And/Or</a:t>
            </a:r>
            <a:endParaRPr dirty="0"/>
          </a:p>
          <a:p>
            <a:pPr lvl="1">
              <a:defRPr/>
            </a:pPr>
            <a:r>
              <a:rPr lang="fr-CH" dirty="0" err="1"/>
              <a:t>Weigh</a:t>
            </a:r>
            <a:r>
              <a:rPr lang="fr-CH" dirty="0"/>
              <a:t> the </a:t>
            </a:r>
            <a:r>
              <a:rPr lang="fr-CH" dirty="0" err="1"/>
              <a:t>waste</a:t>
            </a:r>
            <a:r>
              <a:rPr lang="fr-CH" dirty="0"/>
              <a:t> </a:t>
            </a:r>
            <a:r>
              <a:rPr lang="fr-CH" dirty="0" err="1"/>
              <a:t>directly</a:t>
            </a:r>
            <a:r>
              <a:rPr lang="fr-CH" dirty="0"/>
              <a:t> at the </a:t>
            </a:r>
            <a:r>
              <a:rPr lang="fr-CH" dirty="0" err="1"/>
              <a:t>household</a:t>
            </a:r>
            <a:r>
              <a:rPr lang="fr-CH" dirty="0"/>
              <a:t> and/or non-</a:t>
            </a:r>
            <a:r>
              <a:rPr lang="fr-CH" dirty="0" err="1"/>
              <a:t>household</a:t>
            </a:r>
            <a:r>
              <a:rPr lang="fr-CH" dirty="0"/>
              <a:t> </a:t>
            </a:r>
            <a:r>
              <a:rPr lang="en-GB" dirty="0"/>
              <a:t>waste generators</a:t>
            </a:r>
          </a:p>
        </p:txBody>
      </p:sp>
      <p:pic>
        <p:nvPicPr>
          <p:cNvPr id="1026" name="Picture 2" descr=" Waste survey, keywords:&#10; waste survey management investigation recycling natural resources green ecological office workplace cartoon"/>
          <p:cNvPicPr>
            <a:picLocks noChangeAspect="1" noChangeArrowheads="1"/>
          </p:cNvPicPr>
          <p:nvPr/>
        </p:nvPicPr>
        <p:blipFill>
          <a:blip r:embed="rId3"/>
          <a:stretch/>
        </p:blipFill>
        <p:spPr bwMode="auto">
          <a:xfrm>
            <a:off x="7281589" y="187079"/>
            <a:ext cx="4762500" cy="6248400"/>
          </a:xfrm>
          <a:prstGeom prst="rect">
            <a:avLst/>
          </a:prstGeom>
          <a:noFill/>
        </p:spPr>
      </p:pic>
      <p:sp>
        <p:nvSpPr>
          <p:cNvPr id="4" name="Rectangle 3"/>
          <p:cNvSpPr/>
          <p:nvPr/>
        </p:nvSpPr>
        <p:spPr bwMode="auto">
          <a:xfrm>
            <a:off x="7567554" y="6356333"/>
            <a:ext cx="1034257" cy="215444"/>
          </a:xfrm>
          <a:prstGeom prst="rect">
            <a:avLst/>
          </a:prstGeom>
        </p:spPr>
        <p:txBody>
          <a:bodyPr wrap="none">
            <a:spAutoFit/>
          </a:bodyPr>
          <a:lstStyle/>
          <a:p>
            <a:pPr>
              <a:defRPr/>
            </a:pPr>
            <a:r>
              <a:rPr lang="en-GB" sz="800" i="1">
                <a:solidFill>
                  <a:schemeClr val="bg1">
                    <a:lumMod val="65000"/>
                  </a:schemeClr>
                </a:solidFill>
                <a:latin typeface="Georgia"/>
              </a:rPr>
              <a:t>© Seppo Leinonen</a:t>
            </a:r>
            <a:endParaRPr lang="en-GB" sz="80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Schedule and process</a:t>
            </a:r>
            <a:endParaRPr/>
          </a:p>
        </p:txBody>
      </p:sp>
      <p:sp>
        <p:nvSpPr>
          <p:cNvPr id="3" name="Content Placeholder 2"/>
          <p:cNvSpPr>
            <a:spLocks noGrp="1"/>
          </p:cNvSpPr>
          <p:nvPr>
            <p:ph idx="1"/>
          </p:nvPr>
        </p:nvSpPr>
        <p:spPr bwMode="auto"/>
        <p:txBody>
          <a:bodyPr/>
          <a:lstStyle/>
          <a:p>
            <a:pPr>
              <a:defRPr/>
            </a:pPr>
            <a:r>
              <a:rPr lang="en-GB" dirty="0"/>
              <a:t>Randomly selecting </a:t>
            </a:r>
            <a:r>
              <a:rPr lang="fr-CH" dirty="0"/>
              <a:t>participants (</a:t>
            </a:r>
            <a:r>
              <a:rPr lang="fr-CH" dirty="0" err="1"/>
              <a:t>households</a:t>
            </a:r>
            <a:r>
              <a:rPr lang="fr-CH" dirty="0"/>
              <a:t> and/or non-</a:t>
            </a:r>
            <a:r>
              <a:rPr lang="fr-CH" dirty="0" err="1"/>
              <a:t>households</a:t>
            </a:r>
            <a:r>
              <a:rPr lang="fr-CH" dirty="0"/>
              <a:t> </a:t>
            </a:r>
            <a:r>
              <a:rPr lang="fr-CH" dirty="0" err="1"/>
              <a:t>waste</a:t>
            </a:r>
            <a:r>
              <a:rPr lang="fr-CH" dirty="0"/>
              <a:t> </a:t>
            </a:r>
            <a:r>
              <a:rPr lang="fr-CH" dirty="0" err="1"/>
              <a:t>generators</a:t>
            </a:r>
            <a:r>
              <a:rPr lang="fr-CH" dirty="0"/>
              <a:t>)</a:t>
            </a:r>
            <a:endParaRPr dirty="0"/>
          </a:p>
          <a:p>
            <a:pPr>
              <a:defRPr/>
            </a:pPr>
            <a:r>
              <a:rPr lang="en-GB" dirty="0"/>
              <a:t>Organizing the team per areas</a:t>
            </a:r>
            <a:endParaRPr dirty="0"/>
          </a:p>
          <a:p>
            <a:pPr>
              <a:defRPr/>
            </a:pPr>
            <a:r>
              <a:rPr lang="en-GB" dirty="0"/>
              <a:t>Surveying households</a:t>
            </a:r>
            <a:endParaRPr dirty="0"/>
          </a:p>
          <a:p>
            <a:pPr>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Randomly selecting households</a:t>
            </a:r>
            <a:endParaRPr/>
          </a:p>
        </p:txBody>
      </p:sp>
      <p:sp>
        <p:nvSpPr>
          <p:cNvPr id="3" name="Content Placeholder 2"/>
          <p:cNvSpPr>
            <a:spLocks noGrp="1"/>
          </p:cNvSpPr>
          <p:nvPr>
            <p:ph idx="1"/>
          </p:nvPr>
        </p:nvSpPr>
        <p:spPr bwMode="auto"/>
        <p:txBody>
          <a:bodyPr/>
          <a:lstStyle/>
          <a:p>
            <a:pPr>
              <a:defRPr/>
            </a:pPr>
            <a:r>
              <a:rPr lang="fr-CH" dirty="0" err="1"/>
              <a:t>Each</a:t>
            </a:r>
            <a:r>
              <a:rPr lang="fr-CH" dirty="0"/>
              <a:t> team </a:t>
            </a:r>
            <a:r>
              <a:rPr lang="fr-CH" dirty="0" err="1"/>
              <a:t>member</a:t>
            </a:r>
            <a:r>
              <a:rPr lang="fr-CH" dirty="0"/>
              <a:t> </a:t>
            </a:r>
            <a:r>
              <a:rPr lang="fr-CH" dirty="0" err="1"/>
              <a:t>will</a:t>
            </a:r>
            <a:r>
              <a:rPr lang="fr-CH" dirty="0"/>
              <a:t> have </a:t>
            </a:r>
            <a:r>
              <a:rPr lang="fr-CH" dirty="0" err="1"/>
              <a:t>households</a:t>
            </a:r>
            <a:r>
              <a:rPr lang="fr-CH" dirty="0"/>
              <a:t> </a:t>
            </a:r>
            <a:r>
              <a:rPr lang="fr-CH" dirty="0" err="1"/>
              <a:t>assigned</a:t>
            </a:r>
            <a:r>
              <a:rPr lang="fr-CH" dirty="0"/>
              <a:t> to </a:t>
            </a:r>
            <a:r>
              <a:rPr lang="fr-CH" dirty="0" err="1"/>
              <a:t>them</a:t>
            </a:r>
            <a:r>
              <a:rPr lang="fr-CH" dirty="0"/>
              <a:t> (ID)</a:t>
            </a:r>
            <a:endParaRPr dirty="0"/>
          </a:p>
          <a:p>
            <a:pPr>
              <a:defRPr/>
            </a:pPr>
            <a:r>
              <a:rPr lang="fr-CH" dirty="0" err="1"/>
              <a:t>Partitipation</a:t>
            </a:r>
            <a:r>
              <a:rPr lang="fr-CH" dirty="0"/>
              <a:t> of the </a:t>
            </a:r>
            <a:r>
              <a:rPr lang="fr-CH" dirty="0" err="1"/>
              <a:t>households</a:t>
            </a:r>
            <a:r>
              <a:rPr lang="fr-CH" dirty="0"/>
              <a:t> </a:t>
            </a:r>
            <a:r>
              <a:rPr lang="fr-CH" dirty="0" err="1"/>
              <a:t>is</a:t>
            </a:r>
            <a:r>
              <a:rPr lang="fr-CH" dirty="0"/>
              <a:t> </a:t>
            </a:r>
            <a:r>
              <a:rPr lang="fr-CH" dirty="0" err="1"/>
              <a:t>voluntary</a:t>
            </a:r>
            <a:endParaRPr lang="fr-CH" dirty="0"/>
          </a:p>
          <a:p>
            <a:pPr>
              <a:defRPr/>
            </a:pPr>
            <a:r>
              <a:rPr lang="fr-CH" dirty="0"/>
              <a:t>If a </a:t>
            </a:r>
            <a:r>
              <a:rPr lang="fr-CH" dirty="0" err="1"/>
              <a:t>household</a:t>
            </a:r>
            <a:r>
              <a:rPr lang="fr-CH" dirty="0"/>
              <a:t> refuses to </a:t>
            </a:r>
            <a:r>
              <a:rPr lang="fr-CH" dirty="0" err="1"/>
              <a:t>participate</a:t>
            </a:r>
            <a:r>
              <a:rPr lang="fr-CH" dirty="0"/>
              <a:t>, go to the </a:t>
            </a:r>
            <a:r>
              <a:rPr lang="fr-CH" dirty="0" err="1"/>
              <a:t>next</a:t>
            </a:r>
            <a:r>
              <a:rPr lang="fr-CH" dirty="0"/>
              <a:t> </a:t>
            </a:r>
            <a:r>
              <a:rPr lang="fr-CH" dirty="0" err="1"/>
              <a:t>closest</a:t>
            </a:r>
            <a:r>
              <a:rPr lang="fr-CH" dirty="0"/>
              <a:t> one</a:t>
            </a:r>
            <a:endParaRPr lang="en-GB" dirty="0"/>
          </a:p>
        </p:txBody>
      </p:sp>
      <p:sp>
        <p:nvSpPr>
          <p:cNvPr id="4" name="Rectangle 3"/>
          <p:cNvSpPr/>
          <p:nvPr/>
        </p:nvSpPr>
        <p:spPr bwMode="auto">
          <a:xfrm>
            <a:off x="1595241" y="3908186"/>
            <a:ext cx="9506015" cy="2031325"/>
          </a:xfrm>
          <a:prstGeom prst="rect">
            <a:avLst/>
          </a:prstGeom>
        </p:spPr>
        <p:txBody>
          <a:bodyPr wrap="square">
            <a:spAutoFit/>
          </a:bodyPr>
          <a:lstStyle/>
          <a:p>
            <a:pPr>
              <a:defRPr/>
            </a:pPr>
            <a:r>
              <a:rPr lang="en-GB" i="1">
                <a:solidFill>
                  <a:srgbClr val="FF0000"/>
                </a:solidFill>
                <a:latin typeface="Constantia"/>
              </a:rPr>
              <a:t>Present the randomly selected households on a map or the randomly selected cells</a:t>
            </a:r>
            <a:endParaRPr/>
          </a:p>
          <a:p>
            <a:pPr>
              <a:defRPr/>
            </a:pPr>
            <a:r>
              <a:rPr lang="fr-CH" i="1">
                <a:solidFill>
                  <a:srgbClr val="FF0000"/>
                </a:solidFill>
                <a:latin typeface="Constantia"/>
              </a:rPr>
              <a:t>You can start here to divide also the team and assign household ID to teams or individual staff</a:t>
            </a:r>
            <a:endParaRPr/>
          </a:p>
          <a:p>
            <a:pPr>
              <a:defRPr/>
            </a:pPr>
            <a:r>
              <a:rPr lang="fr-CH" i="1">
                <a:solidFill>
                  <a:srgbClr val="FF0000"/>
                </a:solidFill>
                <a:latin typeface="Constantia"/>
              </a:rPr>
              <a:t>If you have a sampling process that diferentiates household type or other clustering method – explain it here</a:t>
            </a:r>
          </a:p>
          <a:p>
            <a:pPr>
              <a:defRPr/>
            </a:pPr>
            <a:r>
              <a:rPr lang="fr-CH" i="1">
                <a:solidFill>
                  <a:srgbClr val="FF0000"/>
                </a:solidFill>
                <a:latin typeface="Constantia"/>
              </a:rPr>
              <a:t>If random sampling through a map and 1 x 1 cm cells –&gt; explain which household to go first: it could be the HH closest to the center of the cell – or in to a given corner – your choice but it has to be consistent for all samples.</a:t>
            </a:r>
            <a:endParaRPr lang="en-GB" i="1">
              <a:solidFill>
                <a:srgbClr val="FF0000"/>
              </a:solidFill>
              <a:latin typeface="Constantia"/>
            </a:endParaRPr>
          </a:p>
        </p:txBody>
      </p:sp>
      <p:sp>
        <p:nvSpPr>
          <p:cNvPr id="5" name="Rectangle 4"/>
          <p:cNvSpPr/>
          <p:nvPr/>
        </p:nvSpPr>
        <p:spPr bwMode="auto">
          <a:xfrm>
            <a:off x="5833241" y="3244334"/>
            <a:ext cx="7388773" cy="369332"/>
          </a:xfrm>
          <a:prstGeom prst="rect">
            <a:avLst/>
          </a:prstGeom>
        </p:spPr>
        <p:txBody>
          <a:bodyPr wrap="square">
            <a:spAutoFit/>
          </a:bodyPr>
          <a:lstStyle/>
          <a:p>
            <a:pPr>
              <a:defRPr/>
            </a:pPr>
            <a:r>
              <a:rPr lang="fr-CH" i="1">
                <a:solidFill>
                  <a:srgbClr val="FF0000"/>
                </a:solidFill>
                <a:latin typeface="Constantia"/>
              </a:rPr>
              <a:t>Define your prefered option and stick to it for the study</a:t>
            </a:r>
            <a:endParaRPr lang="en-GB" i="1">
              <a:solidFill>
                <a:srgbClr val="FF0000"/>
              </a:solidFill>
              <a:latin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Randomly selecting waste generators</a:t>
            </a:r>
            <a:endParaRPr/>
          </a:p>
        </p:txBody>
      </p:sp>
      <p:sp>
        <p:nvSpPr>
          <p:cNvPr id="3" name="Content Placeholder 2"/>
          <p:cNvSpPr>
            <a:spLocks noGrp="1"/>
          </p:cNvSpPr>
          <p:nvPr>
            <p:ph idx="1"/>
          </p:nvPr>
        </p:nvSpPr>
        <p:spPr bwMode="auto"/>
        <p:txBody>
          <a:bodyPr/>
          <a:lstStyle/>
          <a:p>
            <a:pPr>
              <a:defRPr/>
            </a:pPr>
            <a:r>
              <a:rPr lang="fr-CH"/>
              <a:t>Types of waste generators</a:t>
            </a:r>
          </a:p>
          <a:p>
            <a:pPr>
              <a:defRPr/>
            </a:pPr>
            <a:r>
              <a:rPr lang="fr-CH"/>
              <a:t>Unit of aggregation</a:t>
            </a:r>
            <a:endParaRPr lang="en-GB"/>
          </a:p>
        </p:txBody>
      </p:sp>
      <p:sp>
        <p:nvSpPr>
          <p:cNvPr id="4" name="Rectangle 3"/>
          <p:cNvSpPr/>
          <p:nvPr/>
        </p:nvSpPr>
        <p:spPr bwMode="auto">
          <a:xfrm>
            <a:off x="5557642" y="1942751"/>
            <a:ext cx="6245476" cy="1754326"/>
          </a:xfrm>
          <a:prstGeom prst="rect">
            <a:avLst/>
          </a:prstGeom>
        </p:spPr>
        <p:txBody>
          <a:bodyPr wrap="square">
            <a:spAutoFit/>
          </a:bodyPr>
          <a:lstStyle/>
          <a:p>
            <a:pPr>
              <a:defRPr/>
            </a:pPr>
            <a:r>
              <a:rPr lang="fr-CH" i="1">
                <a:solidFill>
                  <a:srgbClr val="FF0000"/>
                </a:solidFill>
                <a:latin typeface="Constantia"/>
              </a:rPr>
              <a:t>Explain what are the types of waste generators that you will sample</a:t>
            </a:r>
          </a:p>
          <a:p>
            <a:pPr>
              <a:defRPr/>
            </a:pPr>
            <a:endParaRPr lang="fr-CH" i="1">
              <a:solidFill>
                <a:srgbClr val="FF0000"/>
              </a:solidFill>
              <a:latin typeface="Constantia"/>
            </a:endParaRPr>
          </a:p>
          <a:p>
            <a:pPr>
              <a:defRPr/>
            </a:pPr>
            <a:r>
              <a:rPr lang="fr-CH" i="1">
                <a:solidFill>
                  <a:srgbClr val="FF0000"/>
                </a:solidFill>
                <a:latin typeface="Constantia"/>
              </a:rPr>
              <a:t>Expain the unit of aggregation for each of them – use the survey form for that and the table with each type of waste generator</a:t>
            </a:r>
            <a:endParaRPr lang="en-GB" i="1">
              <a:solidFill>
                <a:srgbClr val="FF0000"/>
              </a:solidFill>
              <a:latin typeface="Constantia"/>
            </a:endParaRPr>
          </a:p>
        </p:txBody>
      </p:sp>
      <p:pic>
        <p:nvPicPr>
          <p:cNvPr id="9" name="Picture 8"/>
          <p:cNvPicPr/>
          <p:nvPr/>
        </p:nvPicPr>
        <p:blipFill>
          <a:blip r:embed="rId3"/>
          <a:stretch/>
        </p:blipFill>
        <p:spPr bwMode="auto">
          <a:xfrm>
            <a:off x="285130" y="3875960"/>
            <a:ext cx="11621739" cy="2085559"/>
          </a:xfrm>
          <a:prstGeom prst="rect">
            <a:avLst/>
          </a:prstGeom>
        </p:spPr>
      </p:pic>
      <p:sp>
        <p:nvSpPr>
          <p:cNvPr id="10" name="Rectangle 9"/>
          <p:cNvSpPr/>
          <p:nvPr/>
        </p:nvSpPr>
        <p:spPr bwMode="auto">
          <a:xfrm>
            <a:off x="388882" y="6096456"/>
            <a:ext cx="6096000" cy="215444"/>
          </a:xfrm>
          <a:prstGeom prst="rect">
            <a:avLst/>
          </a:prstGeom>
        </p:spPr>
        <p:txBody>
          <a:bodyPr>
            <a:spAutoFit/>
          </a:bodyPr>
          <a:lstStyle/>
          <a:p>
            <a:pPr>
              <a:defRPr/>
            </a:pPr>
            <a:r>
              <a:rPr lang="fr-CH" sz="800">
                <a:solidFill>
                  <a:schemeClr val="bg1">
                    <a:lumMod val="75000"/>
                  </a:schemeClr>
                </a:solidFill>
                <a:latin typeface="Constantia"/>
              </a:rPr>
              <a:t>UN-Habitat, 2021. Waste Wise Cities Tool.</a:t>
            </a:r>
            <a:endParaRPr lang="en-GB" sz="800">
              <a:solidFill>
                <a:schemeClr val="bg1">
                  <a:lumMod val="75000"/>
                </a:schemeClr>
              </a:solidFill>
              <a:latin typeface="Constantia"/>
            </a:endParaRPr>
          </a:p>
        </p:txBody>
      </p:sp>
      <p:sp>
        <p:nvSpPr>
          <p:cNvPr id="7" name="Rectangle 6"/>
          <p:cNvSpPr/>
          <p:nvPr/>
        </p:nvSpPr>
        <p:spPr bwMode="auto">
          <a:xfrm>
            <a:off x="5215693" y="5962898"/>
            <a:ext cx="1152879" cy="369332"/>
          </a:xfrm>
          <a:prstGeom prst="rect">
            <a:avLst/>
          </a:prstGeom>
        </p:spPr>
        <p:txBody>
          <a:bodyPr wrap="none">
            <a:spAutoFit/>
          </a:bodyPr>
          <a:lstStyle/>
          <a:p>
            <a:pPr>
              <a:defRPr/>
            </a:pPr>
            <a:r>
              <a:rPr lang="fr-CH" i="1">
                <a:solidFill>
                  <a:srgbClr val="FF0000"/>
                </a:solidFill>
                <a:latin typeface="Constantia"/>
              </a:rPr>
              <a:t>#students</a:t>
            </a:r>
            <a:endParaRPr lang="en-GB" i="1">
              <a:solidFill>
                <a:srgbClr val="FF0000"/>
              </a:solidFill>
              <a:latin typeface="Constantia"/>
            </a:endParaRPr>
          </a:p>
        </p:txBody>
      </p:sp>
      <p:sp>
        <p:nvSpPr>
          <p:cNvPr id="12" name="Rectangle 11"/>
          <p:cNvSpPr/>
          <p:nvPr/>
        </p:nvSpPr>
        <p:spPr bwMode="auto">
          <a:xfrm>
            <a:off x="3772893" y="5910410"/>
            <a:ext cx="889731" cy="369332"/>
          </a:xfrm>
          <a:prstGeom prst="rect">
            <a:avLst/>
          </a:prstGeom>
        </p:spPr>
        <p:txBody>
          <a:bodyPr wrap="none">
            <a:spAutoFit/>
          </a:bodyPr>
          <a:lstStyle/>
          <a:p>
            <a:pPr>
              <a:defRPr/>
            </a:pPr>
            <a:r>
              <a:rPr lang="fr-CH" i="1">
                <a:solidFill>
                  <a:srgbClr val="FF0000"/>
                </a:solidFill>
                <a:latin typeface="Constantia"/>
              </a:rPr>
              <a:t>#tables</a:t>
            </a:r>
            <a:endParaRPr lang="en-GB" i="1">
              <a:solidFill>
                <a:srgbClr val="FF0000"/>
              </a:solidFill>
              <a:latin typeface="Constantia"/>
            </a:endParaRPr>
          </a:p>
        </p:txBody>
      </p:sp>
      <p:sp>
        <p:nvSpPr>
          <p:cNvPr id="13" name="Rectangle 12"/>
          <p:cNvSpPr/>
          <p:nvPr/>
        </p:nvSpPr>
        <p:spPr bwMode="auto">
          <a:xfrm>
            <a:off x="2039932" y="5725745"/>
            <a:ext cx="829266" cy="369332"/>
          </a:xfrm>
          <a:prstGeom prst="rect">
            <a:avLst/>
          </a:prstGeom>
        </p:spPr>
        <p:txBody>
          <a:bodyPr wrap="none">
            <a:spAutoFit/>
          </a:bodyPr>
          <a:lstStyle/>
          <a:p>
            <a:pPr>
              <a:defRPr/>
            </a:pPr>
            <a:r>
              <a:rPr lang="fr-CH" i="1">
                <a:solidFill>
                  <a:srgbClr val="FF0000"/>
                </a:solidFill>
                <a:latin typeface="Constantia"/>
              </a:rPr>
              <a:t>#stalls</a:t>
            </a:r>
            <a:endParaRPr lang="en-GB" i="1" baseline="30000">
              <a:solidFill>
                <a:srgbClr val="FF0000"/>
              </a:solidFill>
              <a:latin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Randomly selecting waste generators</a:t>
            </a:r>
            <a:endParaRPr/>
          </a:p>
        </p:txBody>
      </p:sp>
      <p:sp>
        <p:nvSpPr>
          <p:cNvPr id="3" name="Content Placeholder 2"/>
          <p:cNvSpPr>
            <a:spLocks noGrp="1"/>
          </p:cNvSpPr>
          <p:nvPr>
            <p:ph idx="1"/>
          </p:nvPr>
        </p:nvSpPr>
        <p:spPr bwMode="auto"/>
        <p:txBody>
          <a:bodyPr/>
          <a:lstStyle/>
          <a:p>
            <a:pPr>
              <a:defRPr/>
            </a:pPr>
            <a:r>
              <a:rPr lang="fr-CH"/>
              <a:t>Partitipation is voluntary</a:t>
            </a:r>
          </a:p>
          <a:p>
            <a:pPr>
              <a:defRPr/>
            </a:pPr>
            <a:r>
              <a:rPr lang="fr-CH"/>
              <a:t>When waste generator refuses to participate</a:t>
            </a:r>
          </a:p>
          <a:p>
            <a:pPr lvl="1">
              <a:defRPr/>
            </a:pPr>
            <a:r>
              <a:rPr lang="fr-CH"/>
              <a:t>Inform your supervisor to decide which sample to take</a:t>
            </a:r>
            <a:endParaRPr lang="en-GB"/>
          </a:p>
        </p:txBody>
      </p:sp>
      <p:sp>
        <p:nvSpPr>
          <p:cNvPr id="5" name="Rectangle 4"/>
          <p:cNvSpPr/>
          <p:nvPr/>
        </p:nvSpPr>
        <p:spPr bwMode="auto">
          <a:xfrm>
            <a:off x="6750269" y="3342333"/>
            <a:ext cx="4708634" cy="658961"/>
          </a:xfrm>
          <a:prstGeom prst="rect">
            <a:avLst/>
          </a:prstGeom>
        </p:spPr>
        <p:txBody>
          <a:bodyPr wrap="square">
            <a:spAutoFit/>
          </a:bodyPr>
          <a:lstStyle/>
          <a:p>
            <a:pPr>
              <a:defRPr/>
            </a:pPr>
            <a:r>
              <a:rPr lang="fr-CH" i="1">
                <a:solidFill>
                  <a:srgbClr val="FF0000"/>
                </a:solidFill>
                <a:latin typeface="Constantia"/>
              </a:rPr>
              <a:t>Define your prefered option and stick to it for the study</a:t>
            </a:r>
            <a:endParaRPr lang="en-GB" i="1">
              <a:solidFill>
                <a:srgbClr val="FF0000"/>
              </a:solidFill>
              <a:latin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dirty="0"/>
              <a:t>Organising the team per areas</a:t>
            </a:r>
            <a:endParaRPr dirty="0"/>
          </a:p>
        </p:txBody>
      </p:sp>
      <p:sp>
        <p:nvSpPr>
          <p:cNvPr id="3" name="Content Placeholder 2"/>
          <p:cNvSpPr>
            <a:spLocks noGrp="1"/>
          </p:cNvSpPr>
          <p:nvPr>
            <p:ph idx="1"/>
          </p:nvPr>
        </p:nvSpPr>
        <p:spPr bwMode="auto"/>
        <p:txBody>
          <a:bodyPr/>
          <a:lstStyle/>
          <a:p>
            <a:pPr>
              <a:defRPr/>
            </a:pPr>
            <a:endParaRPr lang="fr-CH"/>
          </a:p>
        </p:txBody>
      </p:sp>
      <p:sp>
        <p:nvSpPr>
          <p:cNvPr id="4" name="Rectangle 3"/>
          <p:cNvSpPr/>
          <p:nvPr/>
        </p:nvSpPr>
        <p:spPr bwMode="auto">
          <a:xfrm>
            <a:off x="237074" y="3172579"/>
            <a:ext cx="9106622" cy="3139321"/>
          </a:xfrm>
          <a:prstGeom prst="rect">
            <a:avLst/>
          </a:prstGeom>
        </p:spPr>
        <p:txBody>
          <a:bodyPr wrap="square">
            <a:spAutoFit/>
          </a:bodyPr>
          <a:lstStyle/>
          <a:p>
            <a:pPr>
              <a:defRPr/>
            </a:pPr>
            <a:r>
              <a:rPr lang="en-GB" i="1">
                <a:solidFill>
                  <a:srgbClr val="FF0000"/>
                </a:solidFill>
                <a:latin typeface="Constantia"/>
              </a:rPr>
              <a:t>Assign roles and responsibilities – enrolment/collection team &amp; waste characterization team (it can also be the same persons)</a:t>
            </a:r>
            <a:endParaRPr/>
          </a:p>
          <a:p>
            <a:pPr>
              <a:defRPr/>
            </a:pPr>
            <a:endParaRPr lang="en-GB" i="1">
              <a:solidFill>
                <a:srgbClr val="FF0000"/>
              </a:solidFill>
              <a:latin typeface="Constantia"/>
            </a:endParaRPr>
          </a:p>
          <a:p>
            <a:pPr>
              <a:defRPr/>
            </a:pPr>
            <a:r>
              <a:rPr lang="en-GB" i="1">
                <a:solidFill>
                  <a:srgbClr val="FF0000"/>
                </a:solidFill>
                <a:latin typeface="Constantia"/>
              </a:rPr>
              <a:t>Present the areas that will enter the audit on a map and explain how the first day for enrolling the waste generators will be organized</a:t>
            </a:r>
            <a:endParaRPr/>
          </a:p>
          <a:p>
            <a:pPr>
              <a:defRPr/>
            </a:pPr>
            <a:r>
              <a:rPr lang="en-GB" i="1">
                <a:solidFill>
                  <a:srgbClr val="FF0000"/>
                </a:solidFill>
                <a:latin typeface="Constantia"/>
              </a:rPr>
              <a:t>Who will take care of which area / which waste generators</a:t>
            </a:r>
            <a:endParaRPr/>
          </a:p>
          <a:p>
            <a:pPr>
              <a:defRPr/>
            </a:pPr>
            <a:r>
              <a:rPr lang="en-GB" i="1">
                <a:solidFill>
                  <a:srgbClr val="FF0000"/>
                </a:solidFill>
                <a:latin typeface="Constantia"/>
              </a:rPr>
              <a:t>Show the ID list from the reporting sheet</a:t>
            </a:r>
            <a:endParaRPr/>
          </a:p>
          <a:p>
            <a:pPr>
              <a:defRPr/>
            </a:pPr>
            <a:r>
              <a:rPr lang="en-GB" i="1">
                <a:solidFill>
                  <a:srgbClr val="FF0000"/>
                </a:solidFill>
                <a:latin typeface="Constantia"/>
              </a:rPr>
              <a:t>Attribute a team / a person for each waste generator ID, to make sure each have a unique ID</a:t>
            </a:r>
            <a:endParaRPr/>
          </a:p>
          <a:p>
            <a:pPr>
              <a:defRPr/>
            </a:pPr>
            <a:endParaRPr lang="en-GB" i="1">
              <a:solidFill>
                <a:srgbClr val="FF0000"/>
              </a:solidFill>
              <a:latin typeface="Constantia"/>
            </a:endParaRPr>
          </a:p>
          <a:p>
            <a:pPr>
              <a:defRPr/>
            </a:pPr>
            <a:r>
              <a:rPr lang="en-GB" i="1">
                <a:solidFill>
                  <a:srgbClr val="FF0000"/>
                </a:solidFill>
                <a:latin typeface="Constantia"/>
              </a:rPr>
              <a:t>You should also explain how the waste collection will be organized throughout the study</a:t>
            </a:r>
            <a:endParaRPr/>
          </a:p>
          <a:p>
            <a:pPr>
              <a:defRPr/>
            </a:pPr>
            <a:endParaRPr lang="en-GB" i="1">
              <a:solidFill>
                <a:srgbClr val="FF0000"/>
              </a:solidFill>
              <a:latin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dirty="0"/>
              <a:t>Enrolling the participants</a:t>
            </a:r>
            <a:endParaRPr dirty="0"/>
          </a:p>
        </p:txBody>
      </p:sp>
      <p:sp>
        <p:nvSpPr>
          <p:cNvPr id="3" name="Content Placeholder 2"/>
          <p:cNvSpPr>
            <a:spLocks noGrp="1"/>
          </p:cNvSpPr>
          <p:nvPr>
            <p:ph idx="1"/>
          </p:nvPr>
        </p:nvSpPr>
        <p:spPr bwMode="auto"/>
        <p:txBody>
          <a:bodyPr>
            <a:normAutofit/>
          </a:bodyPr>
          <a:lstStyle/>
          <a:p>
            <a:pPr>
              <a:defRPr/>
            </a:pPr>
            <a:r>
              <a:rPr lang="en-GB" dirty="0"/>
              <a:t>Follow the random sampling instructions</a:t>
            </a:r>
            <a:endParaRPr dirty="0"/>
          </a:p>
          <a:p>
            <a:pPr>
              <a:defRPr/>
            </a:pPr>
            <a:r>
              <a:rPr lang="en-GB" dirty="0"/>
              <a:t>Important to enrol the participants voluntary basis</a:t>
            </a:r>
            <a:endParaRPr dirty="0"/>
          </a:p>
          <a:p>
            <a:pPr lvl="1">
              <a:defRPr/>
            </a:pPr>
            <a:r>
              <a:rPr lang="en-GB" dirty="0"/>
              <a:t>Explain the project and the goal</a:t>
            </a:r>
            <a:endParaRPr dirty="0"/>
          </a:p>
          <a:p>
            <a:pPr lvl="1">
              <a:defRPr/>
            </a:pPr>
            <a:r>
              <a:rPr lang="en-GB" dirty="0"/>
              <a:t>Ask if willing to answer the survey – it must be an </a:t>
            </a:r>
            <a:r>
              <a:rPr lang="en-GB" u="sng" dirty="0"/>
              <a:t>adult</a:t>
            </a:r>
            <a:endParaRPr dirty="0"/>
          </a:p>
          <a:p>
            <a:pPr>
              <a:defRPr/>
            </a:pPr>
            <a:r>
              <a:rPr lang="en-GB" dirty="0"/>
              <a:t>Register GPS location and tag the unique ID and/or report the unique ID and location on a printed map.</a:t>
            </a:r>
            <a:endParaRPr dirty="0"/>
          </a:p>
          <a:p>
            <a:pPr>
              <a:defRPr/>
            </a:pPr>
            <a:r>
              <a:rPr lang="fr-CH" dirty="0"/>
              <a:t>Follow the </a:t>
            </a:r>
            <a:r>
              <a:rPr lang="fr-CH" dirty="0" err="1"/>
              <a:t>survey</a:t>
            </a:r>
            <a:r>
              <a:rPr lang="fr-CH" dirty="0"/>
              <a:t> questions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CH"/>
              <a:t>Asking for self-reported generation</a:t>
            </a:r>
            <a:endParaRPr lang="en-GB"/>
          </a:p>
        </p:txBody>
      </p:sp>
      <p:sp>
        <p:nvSpPr>
          <p:cNvPr id="3" name="Content Placeholder 2"/>
          <p:cNvSpPr>
            <a:spLocks noGrp="1"/>
          </p:cNvSpPr>
          <p:nvPr>
            <p:ph idx="1"/>
          </p:nvPr>
        </p:nvSpPr>
        <p:spPr bwMode="auto"/>
        <p:txBody>
          <a:bodyPr>
            <a:normAutofit lnSpcReduction="10000"/>
          </a:bodyPr>
          <a:lstStyle/>
          <a:p>
            <a:pPr>
              <a:defRPr/>
            </a:pPr>
            <a:r>
              <a:rPr lang="en-GB" dirty="0"/>
              <a:t>At households: ask about the </a:t>
            </a:r>
            <a:r>
              <a:rPr lang="en-GB" u="sng" dirty="0"/>
              <a:t># of persons living in the household</a:t>
            </a:r>
            <a:endParaRPr dirty="0"/>
          </a:p>
          <a:p>
            <a:pPr lvl="1">
              <a:defRPr/>
            </a:pPr>
            <a:r>
              <a:rPr lang="en-GB" dirty="0"/>
              <a:t>Includes adults and children of all ages</a:t>
            </a:r>
            <a:endParaRPr dirty="0"/>
          </a:p>
          <a:p>
            <a:pPr lvl="1">
              <a:defRPr/>
            </a:pPr>
            <a:r>
              <a:rPr lang="en-GB" dirty="0"/>
              <a:t>Ask about people living in the household at the time of the study</a:t>
            </a:r>
          </a:p>
          <a:p>
            <a:pPr>
              <a:defRPr/>
            </a:pPr>
            <a:r>
              <a:rPr lang="en-GB" dirty="0"/>
              <a:t>At non-households: Ask about the </a:t>
            </a:r>
            <a:r>
              <a:rPr lang="en-GB" u="sng" dirty="0"/>
              <a:t># of units of aggregation</a:t>
            </a:r>
            <a:endParaRPr lang="en-GB" dirty="0"/>
          </a:p>
          <a:p>
            <a:pPr lvl="1">
              <a:defRPr/>
            </a:pPr>
            <a:r>
              <a:rPr lang="en-GB" dirty="0"/>
              <a:t>Very important!</a:t>
            </a:r>
            <a:endParaRPr dirty="0"/>
          </a:p>
          <a:p>
            <a:pPr>
              <a:defRPr/>
            </a:pPr>
            <a:r>
              <a:rPr lang="fr-CH" dirty="0"/>
              <a:t>Show the container to the participant an use </a:t>
            </a:r>
            <a:r>
              <a:rPr lang="fr-CH" dirty="0" err="1"/>
              <a:t>it</a:t>
            </a:r>
            <a:r>
              <a:rPr lang="fr-CH" dirty="0"/>
              <a:t> as a </a:t>
            </a:r>
            <a:r>
              <a:rPr lang="fr-CH" dirty="0" err="1"/>
              <a:t>measure</a:t>
            </a:r>
            <a:endParaRPr lang="fr-CH" dirty="0"/>
          </a:p>
          <a:p>
            <a:pPr>
              <a:defRPr/>
            </a:pPr>
            <a:r>
              <a:rPr lang="fr-CH" dirty="0" err="1"/>
              <a:t>Ask</a:t>
            </a:r>
            <a:r>
              <a:rPr lang="fr-CH" dirty="0"/>
              <a:t> </a:t>
            </a:r>
            <a:r>
              <a:rPr lang="fr-CH" u="sng" dirty="0"/>
              <a:t>how </a:t>
            </a:r>
            <a:r>
              <a:rPr lang="fr-CH" u="sng" dirty="0" err="1"/>
              <a:t>much</a:t>
            </a:r>
            <a:r>
              <a:rPr lang="fr-CH" u="sng" dirty="0"/>
              <a:t> </a:t>
            </a:r>
            <a:r>
              <a:rPr lang="fr-CH" u="sng" dirty="0" err="1"/>
              <a:t>waste</a:t>
            </a:r>
            <a:r>
              <a:rPr lang="fr-CH" u="sng" dirty="0"/>
              <a:t> </a:t>
            </a:r>
            <a:r>
              <a:rPr lang="fr-CH" u="sng" dirty="0" err="1"/>
              <a:t>they</a:t>
            </a:r>
            <a:r>
              <a:rPr lang="fr-CH" u="sng" dirty="0"/>
              <a:t> </a:t>
            </a:r>
            <a:r>
              <a:rPr lang="fr-CH" u="sng" dirty="0" err="1"/>
              <a:t>generate</a:t>
            </a:r>
            <a:r>
              <a:rPr lang="fr-CH" u="sng" dirty="0"/>
              <a:t> per </a:t>
            </a:r>
            <a:r>
              <a:rPr lang="fr-CH" u="sng" dirty="0" err="1"/>
              <a:t>day</a:t>
            </a:r>
            <a:r>
              <a:rPr lang="fr-CH" u="sng" dirty="0"/>
              <a:t> in </a:t>
            </a:r>
            <a:r>
              <a:rPr lang="fr-CH" u="sng" dirty="0" err="1"/>
              <a:t>average</a:t>
            </a:r>
            <a:r>
              <a:rPr lang="fr-CH" dirty="0"/>
              <a:t>?</a:t>
            </a:r>
            <a:endParaRPr dirty="0"/>
          </a:p>
          <a:p>
            <a:pPr lvl="1">
              <a:defRPr/>
            </a:pPr>
            <a:r>
              <a:rPr lang="fr-CH" i="1" dirty="0"/>
              <a:t>This </a:t>
            </a:r>
            <a:r>
              <a:rPr lang="fr-CH" i="1" dirty="0" err="1"/>
              <a:t>include</a:t>
            </a:r>
            <a:r>
              <a:rPr lang="fr-CH" i="1" dirty="0"/>
              <a:t> all </a:t>
            </a:r>
            <a:r>
              <a:rPr lang="fr-CH" i="1" dirty="0" err="1"/>
              <a:t>waste</a:t>
            </a:r>
            <a:r>
              <a:rPr lang="fr-CH" i="1" dirty="0"/>
              <a:t> </a:t>
            </a:r>
            <a:r>
              <a:rPr lang="fr-CH" i="1" dirty="0" err="1"/>
              <a:t>they</a:t>
            </a:r>
            <a:r>
              <a:rPr lang="fr-CH" i="1" dirty="0"/>
              <a:t> </a:t>
            </a:r>
            <a:r>
              <a:rPr lang="fr-CH" i="1" dirty="0" err="1"/>
              <a:t>generate</a:t>
            </a:r>
            <a:r>
              <a:rPr lang="fr-CH" i="1" dirty="0"/>
              <a:t>, </a:t>
            </a:r>
            <a:r>
              <a:rPr lang="fr-CH" i="1" dirty="0" err="1"/>
              <a:t>organic</a:t>
            </a:r>
            <a:r>
              <a:rPr lang="fr-CH" i="1" dirty="0"/>
              <a:t>, non-</a:t>
            </a:r>
            <a:r>
              <a:rPr lang="fr-CH" i="1" dirty="0" err="1"/>
              <a:t>organic</a:t>
            </a:r>
            <a:r>
              <a:rPr lang="fr-CH" i="1" dirty="0"/>
              <a:t>, etc...</a:t>
            </a:r>
            <a:endParaRPr dirty="0"/>
          </a:p>
          <a:p>
            <a:pPr>
              <a:defRPr/>
            </a:pPr>
            <a:r>
              <a:rPr lang="fr-CH" dirty="0"/>
              <a:t>It can </a:t>
            </a:r>
            <a:r>
              <a:rPr lang="fr-CH" dirty="0" err="1"/>
              <a:t>be</a:t>
            </a:r>
            <a:r>
              <a:rPr lang="fr-CH" dirty="0"/>
              <a:t> all the container, </a:t>
            </a:r>
            <a:r>
              <a:rPr lang="fr-CH" dirty="0" err="1"/>
              <a:t>half</a:t>
            </a:r>
            <a:r>
              <a:rPr lang="fr-CH" dirty="0"/>
              <a:t>, </a:t>
            </a:r>
            <a:r>
              <a:rPr lang="fr-CH" dirty="0" err="1"/>
              <a:t>almost</a:t>
            </a:r>
            <a:r>
              <a:rPr lang="fr-CH" dirty="0"/>
              <a:t> full, 1.5 times…</a:t>
            </a:r>
            <a:endParaRPr dirty="0"/>
          </a:p>
          <a:p>
            <a:pPr>
              <a:defRPr/>
            </a:pPr>
            <a:r>
              <a:rPr lang="fr-CH" dirty="0"/>
              <a:t>Report the </a:t>
            </a:r>
            <a:r>
              <a:rPr lang="fr-CH" dirty="0" err="1"/>
              <a:t>result</a:t>
            </a:r>
            <a:r>
              <a:rPr lang="fr-CH" dirty="0"/>
              <a:t> on the </a:t>
            </a:r>
            <a:r>
              <a:rPr lang="fr-CH" dirty="0" err="1"/>
              <a:t>survey</a:t>
            </a:r>
            <a:r>
              <a:rPr lang="fr-CH" dirty="0"/>
              <a:t> </a:t>
            </a:r>
            <a:r>
              <a:rPr lang="fr-CH" dirty="0" err="1"/>
              <a:t>form</a:t>
            </a:r>
            <a:endParaRPr lang="en-GB" dirty="0"/>
          </a:p>
        </p:txBody>
      </p:sp>
      <p:pic>
        <p:nvPicPr>
          <p:cNvPr id="1026" name="Picture 2" descr="https://www.witre.fi/fstrz/r/s/www.witre.fi/img/S/GRP/ST/AIG327481.jpg?frz-v=79"/>
          <p:cNvPicPr>
            <a:picLocks noChangeAspect="1" noChangeArrowheads="1"/>
          </p:cNvPicPr>
          <p:nvPr/>
        </p:nvPicPr>
        <p:blipFill>
          <a:blip r:embed="rId3"/>
          <a:stretch/>
        </p:blipFill>
        <p:spPr bwMode="auto">
          <a:xfrm>
            <a:off x="9990910" y="4231025"/>
            <a:ext cx="2187027" cy="2187027"/>
          </a:xfrm>
          <a:prstGeom prst="rect">
            <a:avLst/>
          </a:prstGeom>
          <a:noFill/>
        </p:spPr>
      </p:pic>
      <p:sp>
        <p:nvSpPr>
          <p:cNvPr id="4" name="Rectangle 3"/>
          <p:cNvSpPr/>
          <p:nvPr/>
        </p:nvSpPr>
        <p:spPr bwMode="auto">
          <a:xfrm>
            <a:off x="126124" y="6511186"/>
            <a:ext cx="3815255" cy="215444"/>
          </a:xfrm>
          <a:prstGeom prst="rect">
            <a:avLst/>
          </a:prstGeom>
        </p:spPr>
        <p:txBody>
          <a:bodyPr wrap="square">
            <a:spAutoFit/>
          </a:bodyPr>
          <a:lstStyle/>
          <a:p>
            <a:pPr>
              <a:defRPr/>
            </a:pPr>
            <a:r>
              <a:rPr lang="en-GB" sz="800">
                <a:solidFill>
                  <a:schemeClr val="bg1">
                    <a:lumMod val="65000"/>
                  </a:schemeClr>
                </a:solidFill>
              </a:rPr>
              <a:t>https://www.witre.fi/fstrz/r/s/www.witre.fi/img/S/GRP/ST/AIG327481.jpg?frz-v=79</a:t>
            </a:r>
            <a:endParaRPr/>
          </a:p>
        </p:txBody>
      </p:sp>
      <p:sp>
        <p:nvSpPr>
          <p:cNvPr id="5" name="TextBox 4"/>
          <p:cNvSpPr txBox="1"/>
          <p:nvPr/>
        </p:nvSpPr>
        <p:spPr bwMode="auto">
          <a:xfrm>
            <a:off x="10746332" y="6462527"/>
            <a:ext cx="516488" cy="369332"/>
          </a:xfrm>
          <a:prstGeom prst="rect">
            <a:avLst/>
          </a:prstGeom>
          <a:noFill/>
        </p:spPr>
        <p:txBody>
          <a:bodyPr wrap="none" rtlCol="0">
            <a:spAutoFit/>
          </a:bodyPr>
          <a:lstStyle/>
          <a:p>
            <a:pPr>
              <a:defRPr/>
            </a:pPr>
            <a:r>
              <a:rPr lang="fr-CH"/>
              <a:t>30L</a:t>
            </a:r>
            <a:endParaRPr lang="en-GB"/>
          </a:p>
        </p:txBody>
      </p:sp>
      <p:sp>
        <p:nvSpPr>
          <p:cNvPr id="7" name="Rectangle 6"/>
          <p:cNvSpPr/>
          <p:nvPr/>
        </p:nvSpPr>
        <p:spPr bwMode="auto">
          <a:xfrm>
            <a:off x="7452996" y="5731237"/>
            <a:ext cx="2743201" cy="923330"/>
          </a:xfrm>
          <a:prstGeom prst="rect">
            <a:avLst/>
          </a:prstGeom>
        </p:spPr>
        <p:txBody>
          <a:bodyPr wrap="square">
            <a:spAutoFit/>
          </a:bodyPr>
          <a:lstStyle/>
          <a:p>
            <a:pPr>
              <a:defRPr/>
            </a:pPr>
            <a:r>
              <a:rPr lang="fr-CH" i="1">
                <a:solidFill>
                  <a:srgbClr val="FF0000"/>
                </a:solidFill>
                <a:latin typeface="Constantia"/>
              </a:rPr>
              <a:t>Define the container each person will use. 30L can be a good option</a:t>
            </a:r>
            <a:endParaRPr/>
          </a:p>
        </p:txBody>
      </p:sp>
      <p:sp>
        <p:nvSpPr>
          <p:cNvPr id="8" name="Rectangle 7"/>
          <p:cNvSpPr/>
          <p:nvPr/>
        </p:nvSpPr>
        <p:spPr bwMode="auto">
          <a:xfrm>
            <a:off x="9448799" y="27909"/>
            <a:ext cx="2743201" cy="2800767"/>
          </a:xfrm>
          <a:prstGeom prst="rect">
            <a:avLst/>
          </a:prstGeom>
        </p:spPr>
        <p:txBody>
          <a:bodyPr wrap="square">
            <a:spAutoFit/>
          </a:bodyPr>
          <a:lstStyle/>
          <a:p>
            <a:pPr>
              <a:defRPr/>
            </a:pPr>
            <a:r>
              <a:rPr lang="fr-CH" sz="1600" i="1">
                <a:solidFill>
                  <a:srgbClr val="FF0000"/>
                </a:solidFill>
                <a:latin typeface="Constantia"/>
              </a:rPr>
              <a:t>Clearly define what you want to measure. Surveyors must explain it to the household. Is it how much waste they give to collection? Does it include the organics that the HH uses themselfs for direct anumal feed or composting? Does it include recyclables that are segregated to be sold?</a:t>
            </a:r>
            <a:endParaRPr/>
          </a:p>
        </p:txBody>
      </p:sp>
      <p:cxnSp>
        <p:nvCxnSpPr>
          <p:cNvPr id="9" name="Straight Arrow Connector 8"/>
          <p:cNvCxnSpPr>
            <a:stCxn id="8" idx="2"/>
          </p:cNvCxnSpPr>
          <p:nvPr/>
        </p:nvCxnSpPr>
        <p:spPr bwMode="auto">
          <a:xfrm flipH="1">
            <a:off x="9753601" y="2828676"/>
            <a:ext cx="1066799" cy="11902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Constantia</vt:lpstr>
      <vt:lpstr>Georgia</vt:lpstr>
      <vt:lpstr>Office Theme</vt:lpstr>
      <vt:lpstr>Waste Survey Humanitarian Aid Waste Assessment and Improvement Guidelines - HAWAI</vt:lpstr>
      <vt:lpstr>General overview</vt:lpstr>
      <vt:lpstr>Schedule and process</vt:lpstr>
      <vt:lpstr>Randomly selecting households</vt:lpstr>
      <vt:lpstr>Randomly selecting waste generators</vt:lpstr>
      <vt:lpstr>Randomly selecting waste generators</vt:lpstr>
      <vt:lpstr>Organising the team per areas</vt:lpstr>
      <vt:lpstr>Enrolling the participants</vt:lpstr>
      <vt:lpstr>Asking for self-reported generation</vt:lpstr>
      <vt:lpstr>Asking for self-reported generation</vt:lpstr>
      <vt:lpstr>Weighing the waste</vt:lpstr>
      <vt:lpstr>Waste types</vt:lpstr>
      <vt:lpstr>PowerPoint Presentation</vt:lpstr>
      <vt:lpstr>Risks</vt:lpstr>
      <vt:lpstr>Risks</vt:lpstr>
      <vt:lpstr>Safety and use of PPE</vt:lpstr>
      <vt:lpstr>Let’s do this waste survey!</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Humanitarian Aid Waste Assessment and Improvement Guidelines - HAWAI</dc:title>
  <dc:creator>Tosi Robinson, Dorian</dc:creator>
  <cp:lastModifiedBy>Tosi Robinson, Dorian</cp:lastModifiedBy>
  <cp:revision>75</cp:revision>
  <dcterms:created xsi:type="dcterms:W3CDTF">2024-02-14T07:26:59Z</dcterms:created>
  <dcterms:modified xsi:type="dcterms:W3CDTF">2025-10-16T07:44:12Z</dcterms:modified>
</cp:coreProperties>
</file>