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75" r:id="rId6"/>
    <p:sldId id="276" r:id="rId7"/>
    <p:sldId id="260" r:id="rId8"/>
    <p:sldId id="277" r:id="rId9"/>
    <p:sldId id="262" r:id="rId10"/>
    <p:sldId id="278" r:id="rId11"/>
    <p:sldId id="279" r:id="rId12"/>
    <p:sldId id="280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ya Zaatar (Guest)" initials="MZ(" lastIdx="6" clrIdx="0"/>
  <p:cmAuthor id="2" name="Rob (Guest)" initials="R(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solidFill>
                <a:schemeClr val="tx1"/>
              </a:solidFill>
            </a:ln>
          </a:left>
          <a:right>
            <a:ln w="12700">
              <a:solidFill>
                <a:schemeClr val="tx1"/>
              </a:solidFill>
            </a:ln>
          </a:right>
          <a:top>
            <a:ln w="12700">
              <a:solidFill>
                <a:schemeClr val="tx1"/>
              </a:solidFill>
            </a:ln>
          </a:top>
          <a:bottom>
            <a:ln w="12700">
              <a:solidFill>
                <a:schemeClr val="tx1"/>
              </a:solidFill>
            </a:ln>
          </a:bottom>
          <a:insideH>
            <a:ln w="12700">
              <a:solidFill>
                <a:schemeClr val="tx1"/>
              </a:solidFill>
            </a:ln>
          </a:insideH>
          <a:insideV>
            <a:ln w="12700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87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si Robinson, Dorian" userId="644bb391-dbbd-45d5-a1db-f2223296bf99" providerId="ADAL" clId="{5DCDE8FC-89A5-4ADA-A7B2-E33F0BBD0724}"/>
    <pc:docChg chg="custSel addSld delSld modSld">
      <pc:chgData name="Tosi Robinson, Dorian" userId="644bb391-dbbd-45d5-a1db-f2223296bf99" providerId="ADAL" clId="{5DCDE8FC-89A5-4ADA-A7B2-E33F0BBD0724}" dt="2025-09-30T12:42:34.413" v="458" actId="1076"/>
      <pc:docMkLst>
        <pc:docMk/>
      </pc:docMkLst>
      <pc:sldChg chg="modSp mod">
        <pc:chgData name="Tosi Robinson, Dorian" userId="644bb391-dbbd-45d5-a1db-f2223296bf99" providerId="ADAL" clId="{5DCDE8FC-89A5-4ADA-A7B2-E33F0BBD0724}" dt="2025-09-30T12:42:34.413" v="458" actId="1076"/>
        <pc:sldMkLst>
          <pc:docMk/>
          <pc:sldMk cId="0" sldId="256"/>
        </pc:sldMkLst>
        <pc:spChg chg="mod">
          <ac:chgData name="Tosi Robinson, Dorian" userId="644bb391-dbbd-45d5-a1db-f2223296bf99" providerId="ADAL" clId="{5DCDE8FC-89A5-4ADA-A7B2-E33F0BBD0724}" dt="2025-09-30T12:42:34.413" v="458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Tosi Robinson, Dorian" userId="644bb391-dbbd-45d5-a1db-f2223296bf99" providerId="ADAL" clId="{5DCDE8FC-89A5-4ADA-A7B2-E33F0BBD0724}" dt="2025-09-30T12:41:47.579" v="423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Tosi Robinson, Dorian" userId="644bb391-dbbd-45d5-a1db-f2223296bf99" providerId="ADAL" clId="{5DCDE8FC-89A5-4ADA-A7B2-E33F0BBD0724}" dt="2025-09-30T12:33:36.201" v="80" actId="1076"/>
          <ac:spMkLst>
            <pc:docMk/>
            <pc:sldMk cId="0" sldId="256"/>
            <ac:spMk id="4" creationId="{00000000-0000-0000-0000-000000000000}"/>
          </ac:spMkLst>
        </pc:spChg>
      </pc:sldChg>
      <pc:sldChg chg="modSp mod">
        <pc:chgData name="Tosi Robinson, Dorian" userId="644bb391-dbbd-45d5-a1db-f2223296bf99" providerId="ADAL" clId="{5DCDE8FC-89A5-4ADA-A7B2-E33F0BBD0724}" dt="2025-09-30T12:33:55.312" v="83" actId="207"/>
        <pc:sldMkLst>
          <pc:docMk/>
          <pc:sldMk cId="0" sldId="257"/>
        </pc:sldMkLst>
        <pc:spChg chg="mod">
          <ac:chgData name="Tosi Robinson, Dorian" userId="644bb391-dbbd-45d5-a1db-f2223296bf99" providerId="ADAL" clId="{5DCDE8FC-89A5-4ADA-A7B2-E33F0BBD0724}" dt="2025-09-30T12:33:55.312" v="83" actId="207"/>
          <ac:spMkLst>
            <pc:docMk/>
            <pc:sldMk cId="0" sldId="257"/>
            <ac:spMk id="3" creationId="{00000000-0000-0000-0000-000000000000}"/>
          </ac:spMkLst>
        </pc:spChg>
      </pc:sldChg>
      <pc:sldChg chg="modSp mod">
        <pc:chgData name="Tosi Robinson, Dorian" userId="644bb391-dbbd-45d5-a1db-f2223296bf99" providerId="ADAL" clId="{5DCDE8FC-89A5-4ADA-A7B2-E33F0BBD0724}" dt="2025-09-30T12:34:25.956" v="119" actId="207"/>
        <pc:sldMkLst>
          <pc:docMk/>
          <pc:sldMk cId="0" sldId="258"/>
        </pc:sldMkLst>
        <pc:spChg chg="mod">
          <ac:chgData name="Tosi Robinson, Dorian" userId="644bb391-dbbd-45d5-a1db-f2223296bf99" providerId="ADAL" clId="{5DCDE8FC-89A5-4ADA-A7B2-E33F0BBD0724}" dt="2025-09-30T12:34:25.956" v="119" actId="207"/>
          <ac:spMkLst>
            <pc:docMk/>
            <pc:sldMk cId="0" sldId="258"/>
            <ac:spMk id="3" creationId="{00000000-0000-0000-0000-000000000000}"/>
          </ac:spMkLst>
        </pc:spChg>
      </pc:sldChg>
      <pc:sldChg chg="modSp mod">
        <pc:chgData name="Tosi Robinson, Dorian" userId="644bb391-dbbd-45d5-a1db-f2223296bf99" providerId="ADAL" clId="{5DCDE8FC-89A5-4ADA-A7B2-E33F0BBD0724}" dt="2025-09-30T12:35:46.981" v="193" actId="20577"/>
        <pc:sldMkLst>
          <pc:docMk/>
          <pc:sldMk cId="0" sldId="260"/>
        </pc:sldMkLst>
        <pc:spChg chg="mod">
          <ac:chgData name="Tosi Robinson, Dorian" userId="644bb391-dbbd-45d5-a1db-f2223296bf99" providerId="ADAL" clId="{5DCDE8FC-89A5-4ADA-A7B2-E33F0BBD0724}" dt="2025-09-30T12:35:46.981" v="193" actId="20577"/>
          <ac:spMkLst>
            <pc:docMk/>
            <pc:sldMk cId="0" sldId="260"/>
            <ac:spMk id="4" creationId="{00000000-0000-0000-0000-000000000000}"/>
          </ac:spMkLst>
        </pc:spChg>
      </pc:sldChg>
      <pc:sldChg chg="del">
        <pc:chgData name="Tosi Robinson, Dorian" userId="644bb391-dbbd-45d5-a1db-f2223296bf99" providerId="ADAL" clId="{5DCDE8FC-89A5-4ADA-A7B2-E33F0BBD0724}" dt="2025-09-30T12:36:02.666" v="195" actId="47"/>
        <pc:sldMkLst>
          <pc:docMk/>
          <pc:sldMk cId="0" sldId="261"/>
        </pc:sldMkLst>
      </pc:sldChg>
      <pc:sldChg chg="modSp mod">
        <pc:chgData name="Tosi Robinson, Dorian" userId="644bb391-dbbd-45d5-a1db-f2223296bf99" providerId="ADAL" clId="{5DCDE8FC-89A5-4ADA-A7B2-E33F0BBD0724}" dt="2025-09-30T12:37:23.443" v="258" actId="20577"/>
        <pc:sldMkLst>
          <pc:docMk/>
          <pc:sldMk cId="0" sldId="262"/>
        </pc:sldMkLst>
        <pc:spChg chg="mod">
          <ac:chgData name="Tosi Robinson, Dorian" userId="644bb391-dbbd-45d5-a1db-f2223296bf99" providerId="ADAL" clId="{5DCDE8FC-89A5-4ADA-A7B2-E33F0BBD0724}" dt="2025-09-30T12:36:40.312" v="222" actId="20577"/>
          <ac:spMkLst>
            <pc:docMk/>
            <pc:sldMk cId="0" sldId="262"/>
            <ac:spMk id="2" creationId="{00000000-0000-0000-0000-000000000000}"/>
          </ac:spMkLst>
        </pc:spChg>
        <pc:spChg chg="mod">
          <ac:chgData name="Tosi Robinson, Dorian" userId="644bb391-dbbd-45d5-a1db-f2223296bf99" providerId="ADAL" clId="{5DCDE8FC-89A5-4ADA-A7B2-E33F0BBD0724}" dt="2025-09-30T12:37:23.443" v="258" actId="20577"/>
          <ac:spMkLst>
            <pc:docMk/>
            <pc:sldMk cId="0" sldId="262"/>
            <ac:spMk id="3" creationId="{00000000-0000-0000-0000-000000000000}"/>
          </ac:spMkLst>
        </pc:spChg>
        <pc:spChg chg="mod">
          <ac:chgData name="Tosi Robinson, Dorian" userId="644bb391-dbbd-45d5-a1db-f2223296bf99" providerId="ADAL" clId="{5DCDE8FC-89A5-4ADA-A7B2-E33F0BBD0724}" dt="2025-09-30T12:37:11.450" v="250" actId="1076"/>
          <ac:spMkLst>
            <pc:docMk/>
            <pc:sldMk cId="0" sldId="262"/>
            <ac:spMk id="4" creationId="{00000000-0000-0000-0000-000000000000}"/>
          </ac:spMkLst>
        </pc:spChg>
      </pc:sldChg>
      <pc:sldChg chg="del">
        <pc:chgData name="Tosi Robinson, Dorian" userId="644bb391-dbbd-45d5-a1db-f2223296bf99" providerId="ADAL" clId="{5DCDE8FC-89A5-4ADA-A7B2-E33F0BBD0724}" dt="2025-09-30T12:38:06.506" v="275" actId="47"/>
        <pc:sldMkLst>
          <pc:docMk/>
          <pc:sldMk cId="0" sldId="263"/>
        </pc:sldMkLst>
      </pc:sldChg>
      <pc:sldChg chg="del">
        <pc:chgData name="Tosi Robinson, Dorian" userId="644bb391-dbbd-45d5-a1db-f2223296bf99" providerId="ADAL" clId="{5DCDE8FC-89A5-4ADA-A7B2-E33F0BBD0724}" dt="2025-09-30T12:38:14.327" v="277" actId="47"/>
        <pc:sldMkLst>
          <pc:docMk/>
          <pc:sldMk cId="0" sldId="264"/>
        </pc:sldMkLst>
      </pc:sldChg>
      <pc:sldChg chg="modSp mod">
        <pc:chgData name="Tosi Robinson, Dorian" userId="644bb391-dbbd-45d5-a1db-f2223296bf99" providerId="ADAL" clId="{5DCDE8FC-89A5-4ADA-A7B2-E33F0BBD0724}" dt="2025-09-30T12:39:08.381" v="379" actId="20577"/>
        <pc:sldMkLst>
          <pc:docMk/>
          <pc:sldMk cId="0" sldId="266"/>
        </pc:sldMkLst>
        <pc:spChg chg="mod">
          <ac:chgData name="Tosi Robinson, Dorian" userId="644bb391-dbbd-45d5-a1db-f2223296bf99" providerId="ADAL" clId="{5DCDE8FC-89A5-4ADA-A7B2-E33F0BBD0724}" dt="2025-09-30T12:39:08.381" v="379" actId="20577"/>
          <ac:spMkLst>
            <pc:docMk/>
            <pc:sldMk cId="0" sldId="266"/>
            <ac:spMk id="8" creationId="{00000000-0000-0000-0000-000000000000}"/>
          </ac:spMkLst>
        </pc:spChg>
      </pc:sldChg>
      <pc:sldChg chg="addSp modSp mod">
        <pc:chgData name="Tosi Robinson, Dorian" userId="644bb391-dbbd-45d5-a1db-f2223296bf99" providerId="ADAL" clId="{5DCDE8FC-89A5-4ADA-A7B2-E33F0BBD0724}" dt="2025-09-30T12:40:31.872" v="420" actId="1076"/>
        <pc:sldMkLst>
          <pc:docMk/>
          <pc:sldMk cId="0" sldId="273"/>
        </pc:sldMkLst>
        <pc:spChg chg="mod">
          <ac:chgData name="Tosi Robinson, Dorian" userId="644bb391-dbbd-45d5-a1db-f2223296bf99" providerId="ADAL" clId="{5DCDE8FC-89A5-4ADA-A7B2-E33F0BBD0724}" dt="2025-09-30T12:40:02.903" v="409" actId="20577"/>
          <ac:spMkLst>
            <pc:docMk/>
            <pc:sldMk cId="0" sldId="273"/>
            <ac:spMk id="2" creationId="{00000000-0000-0000-0000-000000000000}"/>
          </ac:spMkLst>
        </pc:spChg>
        <pc:spChg chg="mod">
          <ac:chgData name="Tosi Robinson, Dorian" userId="644bb391-dbbd-45d5-a1db-f2223296bf99" providerId="ADAL" clId="{5DCDE8FC-89A5-4ADA-A7B2-E33F0BBD0724}" dt="2025-09-30T12:40:11.910" v="416" actId="207"/>
          <ac:spMkLst>
            <pc:docMk/>
            <pc:sldMk cId="0" sldId="273"/>
            <ac:spMk id="3" creationId="{00000000-0000-0000-0000-000000000000}"/>
          </ac:spMkLst>
        </pc:spChg>
        <pc:spChg chg="add mod">
          <ac:chgData name="Tosi Robinson, Dorian" userId="644bb391-dbbd-45d5-a1db-f2223296bf99" providerId="ADAL" clId="{5DCDE8FC-89A5-4ADA-A7B2-E33F0BBD0724}" dt="2025-09-30T12:40:31.872" v="420" actId="1076"/>
          <ac:spMkLst>
            <pc:docMk/>
            <pc:sldMk cId="0" sldId="273"/>
            <ac:spMk id="4" creationId="{868F973F-02D9-71E8-8320-2D44465B752A}"/>
          </ac:spMkLst>
        </pc:spChg>
        <pc:spChg chg="mod">
          <ac:chgData name="Tosi Robinson, Dorian" userId="644bb391-dbbd-45d5-a1db-f2223296bf99" providerId="ADAL" clId="{5DCDE8FC-89A5-4ADA-A7B2-E33F0BBD0724}" dt="2025-09-30T12:40:20.432" v="417" actId="1076"/>
          <ac:spMkLst>
            <pc:docMk/>
            <pc:sldMk cId="0" sldId="273"/>
            <ac:spMk id="5" creationId="{00000000-0000-0000-0000-000000000000}"/>
          </ac:spMkLst>
        </pc:spChg>
        <pc:spChg chg="mod">
          <ac:chgData name="Tosi Robinson, Dorian" userId="644bb391-dbbd-45d5-a1db-f2223296bf99" providerId="ADAL" clId="{5DCDE8FC-89A5-4ADA-A7B2-E33F0BBD0724}" dt="2025-09-30T12:40:21.912" v="418" actId="1076"/>
          <ac:spMkLst>
            <pc:docMk/>
            <pc:sldMk cId="0" sldId="273"/>
            <ac:spMk id="6" creationId="{00000000-0000-0000-0000-000000000000}"/>
          </ac:spMkLst>
        </pc:spChg>
      </pc:sldChg>
      <pc:sldChg chg="add">
        <pc:chgData name="Tosi Robinson, Dorian" userId="644bb391-dbbd-45d5-a1db-f2223296bf99" providerId="ADAL" clId="{5DCDE8FC-89A5-4ADA-A7B2-E33F0BBD0724}" dt="2025-09-30T12:34:39.588" v="120"/>
        <pc:sldMkLst>
          <pc:docMk/>
          <pc:sldMk cId="0" sldId="275"/>
        </pc:sldMkLst>
      </pc:sldChg>
      <pc:sldChg chg="add">
        <pc:chgData name="Tosi Robinson, Dorian" userId="644bb391-dbbd-45d5-a1db-f2223296bf99" providerId="ADAL" clId="{5DCDE8FC-89A5-4ADA-A7B2-E33F0BBD0724}" dt="2025-09-30T12:34:56.554" v="122"/>
        <pc:sldMkLst>
          <pc:docMk/>
          <pc:sldMk cId="0" sldId="276"/>
        </pc:sldMkLst>
      </pc:sldChg>
      <pc:sldChg chg="add">
        <pc:chgData name="Tosi Robinson, Dorian" userId="644bb391-dbbd-45d5-a1db-f2223296bf99" providerId="ADAL" clId="{5DCDE8FC-89A5-4ADA-A7B2-E33F0BBD0724}" dt="2025-09-30T12:36:01.069" v="194"/>
        <pc:sldMkLst>
          <pc:docMk/>
          <pc:sldMk cId="0" sldId="277"/>
        </pc:sldMkLst>
      </pc:sldChg>
      <pc:sldChg chg="modSp add mod">
        <pc:chgData name="Tosi Robinson, Dorian" userId="644bb391-dbbd-45d5-a1db-f2223296bf99" providerId="ADAL" clId="{5DCDE8FC-89A5-4ADA-A7B2-E33F0BBD0724}" dt="2025-09-30T12:37:47.132" v="273" actId="20577"/>
        <pc:sldMkLst>
          <pc:docMk/>
          <pc:sldMk cId="0" sldId="278"/>
        </pc:sldMkLst>
        <pc:spChg chg="mod">
          <ac:chgData name="Tosi Robinson, Dorian" userId="644bb391-dbbd-45d5-a1db-f2223296bf99" providerId="ADAL" clId="{5DCDE8FC-89A5-4ADA-A7B2-E33F0BBD0724}" dt="2025-09-30T12:37:47.132" v="273" actId="20577"/>
          <ac:spMkLst>
            <pc:docMk/>
            <pc:sldMk cId="0" sldId="278"/>
            <ac:spMk id="2" creationId="{00000000-0000-0000-0000-000000000000}"/>
          </ac:spMkLst>
        </pc:spChg>
      </pc:sldChg>
      <pc:sldChg chg="add">
        <pc:chgData name="Tosi Robinson, Dorian" userId="644bb391-dbbd-45d5-a1db-f2223296bf99" providerId="ADAL" clId="{5DCDE8FC-89A5-4ADA-A7B2-E33F0BBD0724}" dt="2025-09-30T12:38:05.132" v="274"/>
        <pc:sldMkLst>
          <pc:docMk/>
          <pc:sldMk cId="0" sldId="279"/>
        </pc:sldMkLst>
      </pc:sldChg>
      <pc:sldChg chg="add">
        <pc:chgData name="Tosi Robinson, Dorian" userId="644bb391-dbbd-45d5-a1db-f2223296bf99" providerId="ADAL" clId="{5DCDE8FC-89A5-4ADA-A7B2-E33F0BBD0724}" dt="2025-09-30T12:38:13.146" v="276"/>
        <pc:sldMkLst>
          <pc:docMk/>
          <pc:sldMk cId="0" sldId="280"/>
        </pc:sldMkLst>
      </pc:sldChg>
    </pc:docChg>
  </pc:docChgLst>
  <pc:docChgLst>
    <pc:chgData name="Tosi Robinson, Dorian" userId="644bb391-dbbd-45d5-a1db-f2223296bf99" providerId="ADAL" clId="{83F2B05C-F50B-436B-A3A9-F420B50844F3}"/>
    <pc:docChg chg="modSld">
      <pc:chgData name="Tosi Robinson, Dorian" userId="644bb391-dbbd-45d5-a1db-f2223296bf99" providerId="ADAL" clId="{83F2B05C-F50B-436B-A3A9-F420B50844F3}" dt="2025-10-16T07:44:42.183" v="1" actId="20577"/>
      <pc:docMkLst>
        <pc:docMk/>
      </pc:docMkLst>
      <pc:sldChg chg="modSp mod">
        <pc:chgData name="Tosi Robinson, Dorian" userId="644bb391-dbbd-45d5-a1db-f2223296bf99" providerId="ADAL" clId="{83F2B05C-F50B-436B-A3A9-F420B50844F3}" dt="2025-10-16T07:44:42.183" v="1" actId="20577"/>
        <pc:sldMkLst>
          <pc:docMk/>
          <pc:sldMk cId="0" sldId="260"/>
        </pc:sldMkLst>
        <pc:spChg chg="mod">
          <ac:chgData name="Tosi Robinson, Dorian" userId="644bb391-dbbd-45d5-a1db-f2223296bf99" providerId="ADAL" clId="{83F2B05C-F50B-436B-A3A9-F420B50844F3}" dt="2025-10-16T07:44:42.183" v="1" actId="20577"/>
          <ac:spMkLst>
            <pc:docMk/>
            <pc:sldMk cId="0" sldId="260"/>
            <ac:spMk id="2" creationId="{00000000-0000-0000-0000-000000000000}"/>
          </ac:spMkLst>
        </pc:spChg>
      </pc:sldChg>
    </pc:docChg>
  </pc:docChgLst>
  <pc:docChgLst>
    <pc:chgData name="Tosi Robinson, Dorian" userId="644bb391-dbbd-45d5-a1db-f2223296bf99" providerId="ADAL" clId="{DB4484E4-B216-4887-95DA-9C208DC8D45D}"/>
    <pc:docChg chg="undo custSel modSld">
      <pc:chgData name="Tosi Robinson, Dorian" userId="644bb391-dbbd-45d5-a1db-f2223296bf99" providerId="ADAL" clId="{DB4484E4-B216-4887-95DA-9C208DC8D45D}" dt="2025-09-26T09:39:16.542" v="133" actId="1076"/>
      <pc:docMkLst>
        <pc:docMk/>
      </pc:docMkLst>
      <pc:sldChg chg="modSp mod">
        <pc:chgData name="Tosi Robinson, Dorian" userId="644bb391-dbbd-45d5-a1db-f2223296bf99" providerId="ADAL" clId="{DB4484E4-B216-4887-95DA-9C208DC8D45D}" dt="2025-09-25T15:02:33.397" v="54" actId="27636"/>
        <pc:sldMkLst>
          <pc:docMk/>
          <pc:sldMk cId="0" sldId="262"/>
        </pc:sldMkLst>
        <pc:spChg chg="mod">
          <ac:chgData name="Tosi Robinson, Dorian" userId="644bb391-dbbd-45d5-a1db-f2223296bf99" providerId="ADAL" clId="{DB4484E4-B216-4887-95DA-9C208DC8D45D}" dt="2025-09-25T15:02:33.397" v="54" actId="27636"/>
          <ac:spMkLst>
            <pc:docMk/>
            <pc:sldMk cId="0" sldId="262"/>
            <ac:spMk id="3" creationId="{00000000-0000-0000-0000-000000000000}"/>
          </ac:spMkLst>
        </pc:spChg>
      </pc:sldChg>
      <pc:sldChg chg="modSp mod">
        <pc:chgData name="Tosi Robinson, Dorian" userId="644bb391-dbbd-45d5-a1db-f2223296bf99" providerId="ADAL" clId="{DB4484E4-B216-4887-95DA-9C208DC8D45D}" dt="2025-09-25T15:01:41.954" v="49" actId="20577"/>
        <pc:sldMkLst>
          <pc:docMk/>
          <pc:sldMk cId="0" sldId="265"/>
        </pc:sldMkLst>
        <pc:spChg chg="mod">
          <ac:chgData name="Tosi Robinson, Dorian" userId="644bb391-dbbd-45d5-a1db-f2223296bf99" providerId="ADAL" clId="{DB4484E4-B216-4887-95DA-9C208DC8D45D}" dt="2025-09-25T15:01:41.954" v="49" actId="20577"/>
          <ac:spMkLst>
            <pc:docMk/>
            <pc:sldMk cId="0" sldId="265"/>
            <ac:spMk id="3" creationId="{00000000-0000-0000-0000-000000000000}"/>
          </ac:spMkLst>
        </pc:spChg>
      </pc:sldChg>
      <pc:sldChg chg="modSp mod">
        <pc:chgData name="Tosi Robinson, Dorian" userId="644bb391-dbbd-45d5-a1db-f2223296bf99" providerId="ADAL" clId="{DB4484E4-B216-4887-95DA-9C208DC8D45D}" dt="2025-09-26T09:32:58.954" v="108" actId="20577"/>
        <pc:sldMkLst>
          <pc:docMk/>
          <pc:sldMk cId="0" sldId="267"/>
        </pc:sldMkLst>
        <pc:graphicFrameChg chg="mod modGraphic">
          <ac:chgData name="Tosi Robinson, Dorian" userId="644bb391-dbbd-45d5-a1db-f2223296bf99" providerId="ADAL" clId="{DB4484E4-B216-4887-95DA-9C208DC8D45D}" dt="2025-09-26T09:32:58.954" v="108" actId="20577"/>
          <ac:graphicFrameMkLst>
            <pc:docMk/>
            <pc:sldMk cId="0" sldId="267"/>
            <ac:graphicFrameMk id="5" creationId="{00000000-0000-0000-0000-000000000000}"/>
          </ac:graphicFrameMkLst>
        </pc:graphicFrameChg>
      </pc:sldChg>
      <pc:sldChg chg="modSp mod">
        <pc:chgData name="Tosi Robinson, Dorian" userId="644bb391-dbbd-45d5-a1db-f2223296bf99" providerId="ADAL" clId="{DB4484E4-B216-4887-95DA-9C208DC8D45D}" dt="2025-09-26T09:33:23.442" v="113" actId="1076"/>
        <pc:sldMkLst>
          <pc:docMk/>
          <pc:sldMk cId="0" sldId="268"/>
        </pc:sldMkLst>
        <pc:spChg chg="mod">
          <ac:chgData name="Tosi Robinson, Dorian" userId="644bb391-dbbd-45d5-a1db-f2223296bf99" providerId="ADAL" clId="{DB4484E4-B216-4887-95DA-9C208DC8D45D}" dt="2025-09-26T09:33:09.258" v="110" actId="20577"/>
          <ac:spMkLst>
            <pc:docMk/>
            <pc:sldMk cId="0" sldId="268"/>
            <ac:spMk id="20" creationId="{00000000-0000-0000-0000-000000000000}"/>
          </ac:spMkLst>
        </pc:spChg>
        <pc:spChg chg="mod">
          <ac:chgData name="Tosi Robinson, Dorian" userId="644bb391-dbbd-45d5-a1db-f2223296bf99" providerId="ADAL" clId="{DB4484E4-B216-4887-95DA-9C208DC8D45D}" dt="2025-09-26T09:33:19.455" v="112" actId="20577"/>
          <ac:spMkLst>
            <pc:docMk/>
            <pc:sldMk cId="0" sldId="268"/>
            <ac:spMk id="21" creationId="{00000000-0000-0000-0000-000000000000}"/>
          </ac:spMkLst>
        </pc:spChg>
        <pc:spChg chg="mod">
          <ac:chgData name="Tosi Robinson, Dorian" userId="644bb391-dbbd-45d5-a1db-f2223296bf99" providerId="ADAL" clId="{DB4484E4-B216-4887-95DA-9C208DC8D45D}" dt="2025-09-26T09:33:23.442" v="113" actId="1076"/>
          <ac:spMkLst>
            <pc:docMk/>
            <pc:sldMk cId="0" sldId="268"/>
            <ac:spMk id="22" creationId="{00000000-0000-0000-0000-000000000000}"/>
          </ac:spMkLst>
        </pc:spChg>
      </pc:sldChg>
      <pc:sldChg chg="delSp modSp mod">
        <pc:chgData name="Tosi Robinson, Dorian" userId="644bb391-dbbd-45d5-a1db-f2223296bf99" providerId="ADAL" clId="{DB4484E4-B216-4887-95DA-9C208DC8D45D}" dt="2025-09-26T09:39:16.542" v="133" actId="1076"/>
        <pc:sldMkLst>
          <pc:docMk/>
          <pc:sldMk cId="0" sldId="273"/>
        </pc:sldMkLst>
        <pc:spChg chg="mod">
          <ac:chgData name="Tosi Robinson, Dorian" userId="644bb391-dbbd-45d5-a1db-f2223296bf99" providerId="ADAL" clId="{DB4484E4-B216-4887-95DA-9C208DC8D45D}" dt="2025-09-26T09:38:57.181" v="129" actId="20577"/>
          <ac:spMkLst>
            <pc:docMk/>
            <pc:sldMk cId="0" sldId="273"/>
            <ac:spMk id="3" creationId="{00000000-0000-0000-0000-000000000000}"/>
          </ac:spMkLst>
        </pc:spChg>
        <pc:spChg chg="del mod">
          <ac:chgData name="Tosi Robinson, Dorian" userId="644bb391-dbbd-45d5-a1db-f2223296bf99" providerId="ADAL" clId="{DB4484E4-B216-4887-95DA-9C208DC8D45D}" dt="2025-09-26T09:39:08.614" v="131" actId="478"/>
          <ac:spMkLst>
            <pc:docMk/>
            <pc:sldMk cId="0" sldId="273"/>
            <ac:spMk id="4" creationId="{00000000-0000-0000-0000-000000000000}"/>
          </ac:spMkLst>
        </pc:spChg>
        <pc:spChg chg="mod">
          <ac:chgData name="Tosi Robinson, Dorian" userId="644bb391-dbbd-45d5-a1db-f2223296bf99" providerId="ADAL" clId="{DB4484E4-B216-4887-95DA-9C208DC8D45D}" dt="2025-09-26T09:39:14.134" v="132" actId="1076"/>
          <ac:spMkLst>
            <pc:docMk/>
            <pc:sldMk cId="0" sldId="273"/>
            <ac:spMk id="5" creationId="{00000000-0000-0000-0000-000000000000}"/>
          </ac:spMkLst>
        </pc:spChg>
        <pc:spChg chg="mod">
          <ac:chgData name="Tosi Robinson, Dorian" userId="644bb391-dbbd-45d5-a1db-f2223296bf99" providerId="ADAL" clId="{DB4484E4-B216-4887-95DA-9C208DC8D45D}" dt="2025-09-26T09:39:16.542" v="133" actId="1076"/>
          <ac:spMkLst>
            <pc:docMk/>
            <pc:sldMk cId="0" sldId="273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51ABC3B-E66D-957E-96C3-674BA1C8FD96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5619F2D-77FA-EFD3-E3D4-8921CE35794A}" type="slidenum">
              <a:rPr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792FD44-3F89-1D59-62F6-49ECD5B09127}" type="slidenum">
              <a:rPr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FB2D08D-73D8-EE34-7CFA-E19561DFFECF}" type="slidenum">
              <a:rPr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D800814-2243-6286-936C-137C503D3F7C}" type="slidenum">
              <a:rPr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93426D6-7633-CB45-A93B-90E677A78CB4}" type="slidenum">
              <a:rPr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1FB4C9E-A165-F74E-E300-DF583E9F5392}" type="slidenum">
              <a:rPr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49A6C99-EF71-A4B2-171F-1D84781EA1A4}" type="slidenum">
              <a:rPr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E29B588-CE58-6B54-CD89-51E59CB8EDA6}" type="slidenum">
              <a:rPr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CA3F713-59E6-9262-DD91-FC52EC89C0CC}" type="slidenum">
              <a:rPr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AB86AFB-0954-1733-1625-A8CE8A5A8C83}" type="slidenum">
              <a:rPr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D623281-5314-5792-3822-CA8BBA5840D8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430C15D-7451-7A74-23A3-04CA97D2323C}" type="slidenum">
              <a:rPr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9F7C737-A7C1-96E7-6115-49E00F5F646D}" type="slidenum">
              <a:rPr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1E9F675-E97D-C1E8-F8E7-43B28CECEA88}" type="slidenum">
              <a:rPr/>
              <a:t>22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86C47ED-BBD5-4545-CF3A-BA5E94AA2950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A2CB89E-4392-6E0E-D1A2-1FD376718114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9C4ADE4-A94E-B24E-1056-C82F4EAA317D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ECA506F-6C70-47D0-7C80-6B132A00AB52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3B9C569-F73D-0E6F-9C02-B165355117BF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10A5BB6-B72A-4594-9C67-6DA02B05AC1C}" type="slidenum">
              <a:rPr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1CE8D2A-C5E4-3575-A229-ED4F4357D305}" type="slidenum">
              <a:rPr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E821E3-A308-4171-BC66-6DEC68977D3D}" type="datetimeFigureOut">
              <a:rPr lang="en-GB"/>
              <a:t>16/10/2025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AE9004B-9E06-4337-AF76-758CC3104D4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E821E3-A308-4171-BC66-6DEC68977D3D}" type="datetimeFigureOut">
              <a:rPr lang="en-GB"/>
              <a:t>16/10/2025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AE9004B-9E06-4337-AF76-758CC3104D4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E821E3-A308-4171-BC66-6DEC68977D3D}" type="datetimeFigureOut">
              <a:rPr lang="en-GB"/>
              <a:t>16/10/2025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AE9004B-9E06-4337-AF76-758CC3104D4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latin typeface="Constantia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latin typeface="Constantia"/>
              </a:defRPr>
            </a:lvl1pPr>
            <a:lvl2pPr>
              <a:defRPr>
                <a:latin typeface="Constantia"/>
              </a:defRPr>
            </a:lvl2pPr>
            <a:lvl3pPr>
              <a:defRPr>
                <a:latin typeface="Constantia"/>
              </a:defRPr>
            </a:lvl3pPr>
            <a:lvl4pPr>
              <a:defRPr>
                <a:latin typeface="Constantia"/>
              </a:defRPr>
            </a:lvl4pPr>
            <a:lvl5pPr>
              <a:defRPr>
                <a:latin typeface="Constantia"/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E821E3-A308-4171-BC66-6DEC68977D3D}" type="datetimeFigureOut">
              <a:rPr lang="en-GB"/>
              <a:t>16/10/2025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AE9004B-9E06-4337-AF76-758CC3104D4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E821E3-A308-4171-BC66-6DEC68977D3D}" type="datetimeFigureOut">
              <a:rPr lang="en-GB"/>
              <a:t>16/10/2025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AE9004B-9E06-4337-AF76-758CC3104D4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E821E3-A308-4171-BC66-6DEC68977D3D}" type="datetimeFigureOut">
              <a:rPr lang="en-GB"/>
              <a:t>16/10/2025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AE9004B-9E06-4337-AF76-758CC3104D4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E821E3-A308-4171-BC66-6DEC68977D3D}" type="datetimeFigureOut">
              <a:rPr lang="en-GB"/>
              <a:t>16/10/2025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AE9004B-9E06-4337-AF76-758CC3104D4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E821E3-A308-4171-BC66-6DEC68977D3D}" type="datetimeFigureOut">
              <a:rPr lang="en-GB"/>
              <a:t>16/10/2025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AE9004B-9E06-4337-AF76-758CC3104D4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E821E3-A308-4171-BC66-6DEC68977D3D}" type="datetimeFigureOut">
              <a:rPr lang="en-GB"/>
              <a:t>16/10/2025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AE9004B-9E06-4337-AF76-758CC3104D4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E821E3-A308-4171-BC66-6DEC68977D3D}" type="datetimeFigureOut">
              <a:rPr lang="en-GB"/>
              <a:t>16/10/2025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AE9004B-9E06-4337-AF76-758CC3104D4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E821E3-A308-4171-BC66-6DEC68977D3D}" type="datetimeFigureOut">
              <a:rPr lang="en-GB"/>
              <a:t>16/10/2025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AE9004B-9E06-4337-AF76-758CC3104D4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2E821E3-A308-4171-BC66-6DEC68977D3D}" type="datetimeFigureOut">
              <a:rPr lang="en-GB"/>
              <a:t>16/10/2025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AE9004B-9E06-4337-AF76-758CC3104D44}" type="slidenum">
              <a:rPr lang="en-GB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408922" y="1122363"/>
            <a:ext cx="9374155" cy="2387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dirty="0">
                <a:latin typeface="Constantia"/>
              </a:rPr>
              <a:t>Waste Audit</a:t>
            </a:r>
            <a:br>
              <a:rPr lang="fr-CH" dirty="0">
                <a:latin typeface="Constantia"/>
              </a:rPr>
            </a:br>
            <a:r>
              <a:rPr lang="fr-CH" sz="2000" dirty="0" err="1">
                <a:latin typeface="Constantia"/>
              </a:rPr>
              <a:t>Humanitarian</a:t>
            </a:r>
            <a:r>
              <a:rPr lang="fr-CH" sz="2000" dirty="0">
                <a:latin typeface="Constantia"/>
              </a:rPr>
              <a:t> </a:t>
            </a:r>
            <a:r>
              <a:rPr lang="fr-CH" sz="2000" dirty="0" err="1">
                <a:latin typeface="Constantia"/>
              </a:rPr>
              <a:t>Aid</a:t>
            </a:r>
            <a:r>
              <a:rPr lang="fr-CH" sz="2000" dirty="0">
                <a:latin typeface="Constantia"/>
              </a:rPr>
              <a:t> Solid Waste </a:t>
            </a:r>
            <a:r>
              <a:rPr lang="fr-CH" sz="2000" dirty="0" err="1">
                <a:latin typeface="Constantia"/>
              </a:rPr>
              <a:t>Assessment</a:t>
            </a:r>
            <a:r>
              <a:rPr lang="fr-CH" sz="2000" dirty="0">
                <a:latin typeface="Constantia"/>
              </a:rPr>
              <a:t> and </a:t>
            </a:r>
            <a:r>
              <a:rPr lang="fr-CH" sz="2000" dirty="0" err="1">
                <a:latin typeface="Constantia"/>
              </a:rPr>
              <a:t>Improvement</a:t>
            </a:r>
            <a:r>
              <a:rPr lang="fr-CH" sz="2000" dirty="0">
                <a:latin typeface="Constantia"/>
              </a:rPr>
              <a:t> Guidelines - HAWAI</a:t>
            </a:r>
            <a:endParaRPr lang="en-GB" sz="2000" dirty="0">
              <a:latin typeface="Constanti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CH" dirty="0">
                <a:latin typeface="Constantia"/>
              </a:rPr>
              <a:t>T7.2.4 – Training Template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0" y="4703544"/>
            <a:ext cx="95734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i="1" dirty="0">
                <a:solidFill>
                  <a:srgbClr val="FF0000"/>
                </a:solidFill>
                <a:latin typeface="Constantia"/>
              </a:rPr>
              <a:t>Template for staff training for </a:t>
            </a:r>
            <a:r>
              <a:rPr lang="fr-CH" i="1" dirty="0" err="1">
                <a:solidFill>
                  <a:srgbClr val="FF0000"/>
                </a:solidFill>
                <a:latin typeface="Constantia"/>
              </a:rPr>
              <a:t>household</a:t>
            </a:r>
            <a:r>
              <a:rPr lang="fr-CH" i="1" dirty="0">
                <a:solidFill>
                  <a:srgbClr val="FF0000"/>
                </a:solidFill>
                <a:latin typeface="Constantia"/>
              </a:rPr>
              <a:t> and/or non-</a:t>
            </a:r>
            <a:r>
              <a:rPr lang="fr-CH" i="1" dirty="0" err="1">
                <a:solidFill>
                  <a:srgbClr val="FF0000"/>
                </a:solidFill>
                <a:latin typeface="Constantia"/>
              </a:rPr>
              <a:t>household</a:t>
            </a:r>
            <a:r>
              <a:rPr lang="fr-CH" i="1" dirty="0">
                <a:solidFill>
                  <a:srgbClr val="FF0000"/>
                </a:solidFill>
                <a:latin typeface="Constantia"/>
              </a:rPr>
              <a:t> </a:t>
            </a:r>
            <a:r>
              <a:rPr lang="fr-CH" i="1" dirty="0" err="1">
                <a:solidFill>
                  <a:srgbClr val="FF0000"/>
                </a:solidFill>
                <a:latin typeface="Constantia"/>
              </a:rPr>
              <a:t>waste</a:t>
            </a:r>
            <a:r>
              <a:rPr lang="fr-CH" i="1" dirty="0">
                <a:solidFill>
                  <a:srgbClr val="FF0000"/>
                </a:solidFill>
                <a:latin typeface="Constantia"/>
              </a:rPr>
              <a:t> audit – </a:t>
            </a:r>
            <a:r>
              <a:rPr lang="fr-CH" i="1" dirty="0" err="1">
                <a:solidFill>
                  <a:srgbClr val="FF0000"/>
                </a:solidFill>
                <a:latin typeface="Constantia"/>
              </a:rPr>
              <a:t>adapt</a:t>
            </a:r>
            <a:r>
              <a:rPr lang="fr-CH" i="1" dirty="0">
                <a:solidFill>
                  <a:srgbClr val="FF0000"/>
                </a:solidFill>
                <a:latin typeface="Constantia"/>
              </a:rPr>
              <a:t> </a:t>
            </a:r>
            <a:r>
              <a:rPr lang="fr-CH" i="1" dirty="0" err="1">
                <a:solidFill>
                  <a:srgbClr val="FF0000"/>
                </a:solidFill>
                <a:latin typeface="Constantia"/>
              </a:rPr>
              <a:t>accordingly</a:t>
            </a:r>
            <a:endParaRPr dirty="0"/>
          </a:p>
          <a:p>
            <a:pPr algn="ctr">
              <a:defRPr/>
            </a:pPr>
            <a:r>
              <a:rPr lang="fr-CH" i="1" dirty="0">
                <a:solidFill>
                  <a:srgbClr val="FF0000"/>
                </a:solidFill>
                <a:latin typeface="Constantia"/>
              </a:rPr>
              <a:t>Information in </a:t>
            </a:r>
            <a:r>
              <a:rPr lang="fr-CH" i="1" dirty="0" err="1">
                <a:solidFill>
                  <a:srgbClr val="FF0000"/>
                </a:solidFill>
                <a:latin typeface="Constantia"/>
              </a:rPr>
              <a:t>red</a:t>
            </a:r>
            <a:r>
              <a:rPr lang="fr-CH" i="1" dirty="0">
                <a:solidFill>
                  <a:srgbClr val="FF0000"/>
                </a:solidFill>
                <a:latin typeface="Constantia"/>
              </a:rPr>
              <a:t>: to </a:t>
            </a:r>
            <a:r>
              <a:rPr lang="fr-CH" i="1" dirty="0" err="1">
                <a:solidFill>
                  <a:srgbClr val="FF0000"/>
                </a:solidFill>
                <a:latin typeface="Constantia"/>
              </a:rPr>
              <a:t>be</a:t>
            </a:r>
            <a:r>
              <a:rPr lang="fr-CH" i="1" dirty="0">
                <a:solidFill>
                  <a:srgbClr val="FF0000"/>
                </a:solidFill>
                <a:latin typeface="Constantia"/>
              </a:rPr>
              <a:t> </a:t>
            </a:r>
            <a:r>
              <a:rPr lang="fr-CH" i="1" dirty="0" err="1">
                <a:solidFill>
                  <a:srgbClr val="FF0000"/>
                </a:solidFill>
                <a:latin typeface="Constantia"/>
              </a:rPr>
              <a:t>adapted</a:t>
            </a:r>
            <a:r>
              <a:rPr lang="fr-CH" i="1" dirty="0">
                <a:solidFill>
                  <a:srgbClr val="FF0000"/>
                </a:solidFill>
                <a:latin typeface="Constantia"/>
              </a:rPr>
              <a:t> to </a:t>
            </a:r>
            <a:r>
              <a:rPr lang="fr-CH" i="1" dirty="0" err="1">
                <a:solidFill>
                  <a:srgbClr val="FF0000"/>
                </a:solidFill>
                <a:latin typeface="Constantia"/>
              </a:rPr>
              <a:t>your</a:t>
            </a:r>
            <a:r>
              <a:rPr lang="fr-CH" i="1" dirty="0">
                <a:solidFill>
                  <a:srgbClr val="FF0000"/>
                </a:solidFill>
                <a:latin typeface="Constantia"/>
              </a:rPr>
              <a:t> </a:t>
            </a:r>
            <a:r>
              <a:rPr lang="fr-CH" i="1" dirty="0" err="1">
                <a:solidFill>
                  <a:srgbClr val="FF0000"/>
                </a:solidFill>
                <a:latin typeface="Constantia"/>
              </a:rPr>
              <a:t>specific</a:t>
            </a:r>
            <a:r>
              <a:rPr lang="fr-CH" i="1" dirty="0">
                <a:solidFill>
                  <a:srgbClr val="FF0000"/>
                </a:solidFill>
                <a:latin typeface="Constantia"/>
              </a:rPr>
              <a:t> </a:t>
            </a:r>
            <a:r>
              <a:rPr lang="fr-CH" i="1" dirty="0" err="1">
                <a:solidFill>
                  <a:srgbClr val="FF0000"/>
                </a:solidFill>
                <a:latin typeface="Constantia"/>
              </a:rPr>
              <a:t>needs</a:t>
            </a:r>
            <a:r>
              <a:rPr lang="fr-CH" i="1" dirty="0">
                <a:solidFill>
                  <a:srgbClr val="FF0000"/>
                </a:solidFill>
                <a:latin typeface="Constantia"/>
              </a:rPr>
              <a:t> and process</a:t>
            </a:r>
            <a:endParaRPr lang="en-GB" i="1" dirty="0">
              <a:solidFill>
                <a:srgbClr val="FF0000"/>
              </a:solidFill>
              <a:latin typeface="Constant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CH" dirty="0"/>
              <a:t>Large non-</a:t>
            </a:r>
            <a:r>
              <a:rPr lang="fr-CH" dirty="0" err="1"/>
              <a:t>household</a:t>
            </a:r>
            <a:r>
              <a:rPr lang="fr-CH" dirty="0"/>
              <a:t> </a:t>
            </a:r>
            <a:r>
              <a:rPr lang="fr-CH" dirty="0" err="1"/>
              <a:t>waste</a:t>
            </a:r>
            <a:r>
              <a:rPr lang="fr-CH" dirty="0"/>
              <a:t> </a:t>
            </a:r>
            <a:r>
              <a:rPr lang="fr-CH" dirty="0" err="1"/>
              <a:t>generators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fr-CH" dirty="0"/>
              <a:t>Audit on site if possible – a team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directly</a:t>
            </a:r>
            <a:r>
              <a:rPr lang="fr-CH" dirty="0"/>
              <a:t> </a:t>
            </a:r>
            <a:r>
              <a:rPr lang="fr-CH" dirty="0" err="1"/>
              <a:t>weighing</a:t>
            </a:r>
            <a:r>
              <a:rPr lang="fr-CH" dirty="0"/>
              <a:t> and </a:t>
            </a:r>
            <a:r>
              <a:rPr lang="fr-CH" dirty="0" err="1"/>
              <a:t>measuring</a:t>
            </a:r>
            <a:r>
              <a:rPr lang="fr-CH" dirty="0"/>
              <a:t> composition at the </a:t>
            </a:r>
            <a:r>
              <a:rPr lang="fr-CH" dirty="0" err="1"/>
              <a:t>waste</a:t>
            </a:r>
            <a:r>
              <a:rPr lang="fr-CH" dirty="0"/>
              <a:t> </a:t>
            </a:r>
            <a:r>
              <a:rPr lang="fr-CH" dirty="0" err="1"/>
              <a:t>generator</a:t>
            </a:r>
            <a:r>
              <a:rPr lang="fr-CH" dirty="0"/>
              <a:t> location</a:t>
            </a:r>
            <a:endParaRPr dirty="0"/>
          </a:p>
          <a:p>
            <a:pPr>
              <a:defRPr/>
            </a:pPr>
            <a:r>
              <a:rPr lang="fr-CH" dirty="0"/>
              <a:t>Coordination </a:t>
            </a:r>
            <a:r>
              <a:rPr lang="fr-CH" dirty="0" err="1"/>
              <a:t>with</a:t>
            </a:r>
            <a:r>
              <a:rPr lang="fr-CH" dirty="0"/>
              <a:t> managers and </a:t>
            </a:r>
            <a:r>
              <a:rPr lang="fr-CH" dirty="0" err="1"/>
              <a:t>waste</a:t>
            </a:r>
            <a:r>
              <a:rPr lang="fr-CH" dirty="0"/>
              <a:t> handlers </a:t>
            </a:r>
            <a:r>
              <a:rPr lang="fr-CH" dirty="0" err="1"/>
              <a:t>needed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Distributing and collecting waste bags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r>
              <a:rPr lang="en-GB"/>
              <a:t>Each day collect the bags from previous day(s) even if no waste was generated – </a:t>
            </a:r>
            <a:r>
              <a:rPr lang="en-GB" u="sng"/>
              <a:t>check that the bag tag is still readable</a:t>
            </a:r>
            <a:endParaRPr/>
          </a:p>
          <a:p>
            <a:pPr>
              <a:defRPr/>
            </a:pPr>
            <a:r>
              <a:rPr lang="en-GB"/>
              <a:t>Hand in a new bag – </a:t>
            </a:r>
            <a:r>
              <a:rPr lang="en-GB" u="sng"/>
              <a:t>make sure the bag is properly tagged</a:t>
            </a:r>
            <a:endParaRPr/>
          </a:p>
          <a:p>
            <a:pPr lvl="1">
              <a:defRPr/>
            </a:pPr>
            <a:r>
              <a:rPr lang="en-GB"/>
              <a:t>Make an effort to write readable and understandable numbers</a:t>
            </a:r>
            <a:endParaRPr/>
          </a:p>
          <a:p>
            <a:pPr lvl="1">
              <a:defRPr/>
            </a:pPr>
            <a:r>
              <a:rPr lang="en-GB"/>
              <a:t>Use permanent markers directly on the bags and/or on a tag/sticker</a:t>
            </a:r>
            <a:endParaRPr/>
          </a:p>
          <a:p>
            <a:pPr>
              <a:defRPr/>
            </a:pPr>
            <a:r>
              <a:rPr lang="en-GB"/>
              <a:t>Report on your waste generator list which bags you have collected</a:t>
            </a:r>
            <a:endParaRPr/>
          </a:p>
          <a:p>
            <a:pPr>
              <a:defRPr/>
            </a:pPr>
            <a:r>
              <a:rPr lang="en-GB"/>
              <a:t>Note any reason for not having collected a bag</a:t>
            </a:r>
            <a:endParaRPr/>
          </a:p>
          <a:p>
            <a:pPr lvl="1">
              <a:defRPr/>
            </a:pPr>
            <a:r>
              <a:rPr lang="en-GB"/>
              <a:t>Nobody present</a:t>
            </a:r>
            <a:endParaRPr/>
          </a:p>
          <a:p>
            <a:pPr lvl="1">
              <a:defRPr/>
            </a:pPr>
            <a:r>
              <a:rPr lang="en-GB"/>
              <a:t>The bag was  inadvertently  given to the normal waste collection</a:t>
            </a:r>
            <a:endParaRPr/>
          </a:p>
          <a:p>
            <a:pPr lvl="1">
              <a:defRPr/>
            </a:pPr>
            <a:r>
              <a:rPr lang="en-GB"/>
              <a:t>Any other reason….</a:t>
            </a:r>
            <a:endParaRPr/>
          </a:p>
        </p:txBody>
      </p:sp>
      <p:sp>
        <p:nvSpPr>
          <p:cNvPr id="4" name="Rectangle 3"/>
          <p:cNvSpPr/>
          <p:nvPr/>
        </p:nvSpPr>
        <p:spPr bwMode="auto">
          <a:xfrm>
            <a:off x="962066" y="1415554"/>
            <a:ext cx="10756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i="1">
                <a:solidFill>
                  <a:srgbClr val="FF0000"/>
                </a:solidFill>
                <a:latin typeface="Constantia"/>
              </a:rPr>
              <a:t>This information depends on your defined schedule, each day collection or skip a day? Adapt accordingly</a:t>
            </a:r>
            <a:endParaRPr/>
          </a:p>
        </p:txBody>
      </p:sp>
      <p:sp>
        <p:nvSpPr>
          <p:cNvPr id="5" name="Rounded Rectangle 4"/>
          <p:cNvSpPr/>
          <p:nvPr/>
        </p:nvSpPr>
        <p:spPr bwMode="auto">
          <a:xfrm>
            <a:off x="7176678" y="5489215"/>
            <a:ext cx="3914364" cy="1245476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CH" sz="2800">
                <a:solidFill>
                  <a:schemeClr val="bg1"/>
                </a:solidFill>
                <a:latin typeface="Constantia"/>
              </a:rPr>
              <a:t>Bag tag</a:t>
            </a:r>
            <a:endParaRPr/>
          </a:p>
          <a:p>
            <a:pPr algn="ctr">
              <a:defRPr/>
            </a:pPr>
            <a:r>
              <a:rPr lang="fr-CH" sz="2800" i="1">
                <a:solidFill>
                  <a:schemeClr val="bg1"/>
                </a:solidFill>
                <a:latin typeface="Constantia"/>
              </a:rPr>
              <a:t>ID – date</a:t>
            </a:r>
            <a:endParaRPr/>
          </a:p>
          <a:p>
            <a:pPr algn="ctr">
              <a:defRPr/>
            </a:pPr>
            <a:r>
              <a:rPr lang="fr-CH" sz="2800">
                <a:solidFill>
                  <a:schemeClr val="bg1"/>
                </a:solidFill>
                <a:latin typeface="Constantia"/>
              </a:rPr>
              <a:t>Example: ID21 – 14.02</a:t>
            </a:r>
            <a:endParaRPr lang="en-GB" sz="2800">
              <a:solidFill>
                <a:schemeClr val="bg1"/>
              </a:solidFill>
              <a:latin typeface="Constant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290128" y="6127234"/>
            <a:ext cx="4582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CH" i="1" dirty="0">
                <a:solidFill>
                  <a:srgbClr val="FF0000"/>
                </a:solidFill>
                <a:latin typeface="Constantia"/>
              </a:rPr>
              <a:t>Important to have for data </a:t>
            </a:r>
            <a:r>
              <a:rPr lang="fr-CH" i="1" dirty="0" err="1">
                <a:solidFill>
                  <a:srgbClr val="FF0000"/>
                </a:solidFill>
                <a:latin typeface="Constantia"/>
              </a:rPr>
              <a:t>analysis</a:t>
            </a:r>
            <a:endParaRPr lang="en-GB" i="1" dirty="0">
              <a:solidFill>
                <a:srgbClr val="FF0000"/>
              </a:solidFill>
              <a:latin typeface="Constant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Waste characterization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7559567" cy="4351338"/>
          </a:xfrm>
        </p:spPr>
        <p:txBody>
          <a:bodyPr/>
          <a:lstStyle/>
          <a:p>
            <a:pPr>
              <a:defRPr/>
            </a:pPr>
            <a:r>
              <a:rPr lang="fr-CH"/>
              <a:t>Waste of day 1 will not be characterized – but never tell this to the waste generators. Accumulated waste from previous days might be present and this is why we discard day 1.</a:t>
            </a:r>
            <a:endParaRPr lang="en-GB"/>
          </a:p>
          <a:p>
            <a:pPr>
              <a:defRPr/>
            </a:pPr>
            <a:r>
              <a:rPr lang="en-GB"/>
              <a:t>Weighing all the bags each subsequent day and reporting the weight</a:t>
            </a:r>
            <a:endParaRPr/>
          </a:p>
          <a:p>
            <a:pPr>
              <a:defRPr/>
            </a:pPr>
            <a:r>
              <a:rPr lang="en-GB"/>
              <a:t>ID of the bag indispensable! -&gt; a bag has to be linked to a waste generator</a:t>
            </a:r>
            <a:endParaRPr/>
          </a:p>
        </p:txBody>
      </p:sp>
      <p:pic>
        <p:nvPicPr>
          <p:cNvPr id="3076" name="Picture 4" descr="https://m.media-amazon.com/images/I/813Smn0i85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897633" y="961675"/>
            <a:ext cx="1333212" cy="2391747"/>
          </a:xfrm>
          <a:prstGeom prst="rect">
            <a:avLst/>
          </a:prstGeom>
          <a:noFill/>
        </p:spPr>
      </p:pic>
      <p:pic>
        <p:nvPicPr>
          <p:cNvPr id="3074" name="Picture 2" descr="https://images.thdstatic.com/productImages/c4a211c0-e4a6-4932-89de-df62fa04f00e/svn/aluf-plastics-contractor-bags-pg6-6060-64_1000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9295032" y="3074686"/>
            <a:ext cx="2577771" cy="257777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 bwMode="auto">
          <a:xfrm>
            <a:off x="9795642" y="4267200"/>
            <a:ext cx="1576552" cy="296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CH">
                <a:solidFill>
                  <a:schemeClr val="tx1"/>
                </a:solidFill>
              </a:rPr>
              <a:t>ID21 – 14.02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542096" y="5467158"/>
            <a:ext cx="4855668" cy="1150210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CH" sz="2800">
                <a:solidFill>
                  <a:schemeClr val="bg1"/>
                </a:solidFill>
                <a:latin typeface="Constantia"/>
              </a:rPr>
              <a:t>Report the weight for day 14.02 for waste generator #21</a:t>
            </a:r>
            <a:endParaRPr lang="en-GB" sz="2800">
              <a:solidFill>
                <a:schemeClr val="bg1"/>
              </a:solidFill>
              <a:latin typeface="Constantia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8397766" y="3531476"/>
            <a:ext cx="1208689" cy="18007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Waste sorting and characterization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6151179" cy="435133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80000" lnSpcReduction="10000"/>
          </a:bodyPr>
          <a:lstStyle/>
          <a:p>
            <a:pPr marL="0" indent="0">
              <a:buNone/>
              <a:defRPr/>
            </a:pPr>
            <a:r>
              <a:rPr lang="en-GB" dirty="0"/>
              <a:t>At the sorting site:</a:t>
            </a:r>
          </a:p>
          <a:p>
            <a:pPr>
              <a:defRPr/>
            </a:pPr>
            <a:r>
              <a:rPr lang="en-GB" dirty="0"/>
              <a:t>Weigh all the bags</a:t>
            </a:r>
            <a:endParaRPr dirty="0"/>
          </a:p>
          <a:p>
            <a:pPr>
              <a:defRPr/>
            </a:pPr>
            <a:r>
              <a:rPr lang="en-GB" dirty="0"/>
              <a:t>Open all bags and separate per material type</a:t>
            </a:r>
          </a:p>
          <a:p>
            <a:pPr>
              <a:defRPr/>
            </a:pPr>
            <a:r>
              <a:rPr lang="en-GB" dirty="0"/>
              <a:t>Separate as far as possible – for example if organics inside of a plastic bag</a:t>
            </a:r>
            <a:endParaRPr dirty="0"/>
          </a:p>
          <a:p>
            <a:pPr lvl="1">
              <a:defRPr/>
            </a:pPr>
            <a:r>
              <a:rPr lang="en-GB" dirty="0"/>
              <a:t>Plastic bag to plastics</a:t>
            </a:r>
            <a:endParaRPr dirty="0"/>
          </a:p>
          <a:p>
            <a:pPr lvl="1">
              <a:defRPr/>
            </a:pPr>
            <a:r>
              <a:rPr lang="en-GB" dirty="0"/>
              <a:t>Organic content to organics</a:t>
            </a:r>
            <a:endParaRPr dirty="0"/>
          </a:p>
          <a:p>
            <a:pPr>
              <a:defRPr/>
            </a:pPr>
            <a:r>
              <a:rPr lang="en-GB" dirty="0"/>
              <a:t>Liquids can be weighed separately from their container</a:t>
            </a:r>
            <a:endParaRPr lang="en-GB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GB" b="1" dirty="0">
                <a:solidFill>
                  <a:srgbClr val="FF0000"/>
                </a:solidFill>
              </a:rPr>
              <a:t>Hazardous wastes: keep in original container</a:t>
            </a:r>
            <a:endParaRPr dirty="0"/>
          </a:p>
          <a:p>
            <a:pPr>
              <a:defRPr/>
            </a:pPr>
            <a:r>
              <a:rPr lang="fr-CH" dirty="0" err="1"/>
              <a:t>Ask</a:t>
            </a:r>
            <a:r>
              <a:rPr lang="fr-CH" dirty="0"/>
              <a:t> if </a:t>
            </a:r>
            <a:r>
              <a:rPr lang="fr-CH" dirty="0" err="1"/>
              <a:t>unsure</a:t>
            </a:r>
            <a:endParaRPr lang="en-GB" dirty="0"/>
          </a:p>
        </p:txBody>
      </p:sp>
      <p:pic>
        <p:nvPicPr>
          <p:cNvPr id="5" name="Picture 4" descr="waste audit"/>
          <p:cNvPicPr>
            <a:picLocks noChangeAspect="1" noChangeArrowheads="1"/>
          </p:cNvPicPr>
          <p:nvPr/>
        </p:nvPicPr>
        <p:blipFill>
          <a:blip r:embed="rId3"/>
          <a:srcRect r="33745"/>
          <a:stretch/>
        </p:blipFill>
        <p:spPr bwMode="auto">
          <a:xfrm>
            <a:off x="7194953" y="1289598"/>
            <a:ext cx="4997047" cy="478971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 bwMode="auto">
          <a:xfrm>
            <a:off x="7194953" y="6176963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800">
                <a:solidFill>
                  <a:schemeClr val="bg1">
                    <a:lumMod val="75000"/>
                  </a:schemeClr>
                </a:solidFill>
                <a:latin typeface="Constantia"/>
              </a:rPr>
              <a:t>https://www.cleanaway.com.au/about-us/our-customers/waste-health-check/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Waste characterization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6710090" cy="4351338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  <a:defRPr/>
            </a:pPr>
            <a:r>
              <a:rPr lang="fr-CH"/>
              <a:t>In some cases, the quartering method will be used</a:t>
            </a:r>
            <a:endParaRPr lang="en-GB"/>
          </a:p>
          <a:p>
            <a:pPr lvl="0">
              <a:defRPr/>
            </a:pPr>
            <a:r>
              <a:rPr lang="en-GB"/>
              <a:t>Start on a clean large plastic sheet, open and empty all the waste bags on it</a:t>
            </a:r>
            <a:endParaRPr/>
          </a:p>
          <a:p>
            <a:pPr lvl="0">
              <a:defRPr/>
            </a:pPr>
            <a:r>
              <a:rPr lang="en-GB"/>
              <a:t>Use tools (rake, shovel) to thoroughly mix all the waste until it is homogeneously mixed</a:t>
            </a:r>
            <a:endParaRPr/>
          </a:p>
          <a:p>
            <a:pPr lvl="0">
              <a:defRPr/>
            </a:pPr>
            <a:r>
              <a:rPr lang="en-GB"/>
              <a:t>Spread the waste on the plastic sheet so that it forms a flat layer</a:t>
            </a:r>
            <a:endParaRPr/>
          </a:p>
          <a:p>
            <a:pPr lvl="0">
              <a:defRPr/>
            </a:pPr>
            <a:r>
              <a:rPr lang="en-GB"/>
              <a:t>Divide the waste into 4 quarters of the same sizes: A, B, C and D.</a:t>
            </a:r>
            <a:endParaRPr/>
          </a:p>
          <a:p>
            <a:pPr lvl="0">
              <a:defRPr/>
            </a:pPr>
            <a:r>
              <a:rPr lang="en-GB"/>
              <a:t>Discard two diagonally opposed fractions, for example A &amp; C</a:t>
            </a:r>
            <a:endParaRPr/>
          </a:p>
          <a:p>
            <a:pPr lvl="0">
              <a:defRPr/>
            </a:pPr>
            <a:r>
              <a:rPr lang="en-GB"/>
              <a:t>Combine and mix the two other diagonally opposed fractions, B &amp; D</a:t>
            </a:r>
            <a:endParaRPr/>
          </a:p>
          <a:p>
            <a:pPr lvl="0">
              <a:defRPr/>
            </a:pPr>
            <a:r>
              <a:rPr lang="en-GB"/>
              <a:t>Repeat this quartering method until the combined remaining weigh is about 50-70 kg</a:t>
            </a:r>
            <a:endParaRPr/>
          </a:p>
          <a:p>
            <a:pPr lvl="0">
              <a:defRPr/>
            </a:pPr>
            <a:r>
              <a:rPr lang="en-GB"/>
              <a:t>Measure the composition of this remaining 50-70 kg by separating the waste and weighing the individual fractions</a:t>
            </a:r>
            <a:endParaRPr/>
          </a:p>
          <a:p>
            <a:pPr>
              <a:defRPr/>
            </a:pP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548290" y="1825625"/>
            <a:ext cx="4643711" cy="36392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7548290" y="5525225"/>
            <a:ext cx="44650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800">
                <a:solidFill>
                  <a:schemeClr val="bg1">
                    <a:lumMod val="75000"/>
                  </a:schemeClr>
                </a:solidFill>
                <a:latin typeface="Constantia"/>
              </a:rPr>
              <a:t>UN-Habitat, 2021. Waste Wise Cities Tool.</a:t>
            </a:r>
            <a:endParaRPr/>
          </a:p>
        </p:txBody>
      </p:sp>
      <p:sp>
        <p:nvSpPr>
          <p:cNvPr id="8" name="Rectangle 7"/>
          <p:cNvSpPr/>
          <p:nvPr/>
        </p:nvSpPr>
        <p:spPr bwMode="auto">
          <a:xfrm>
            <a:off x="1841280" y="5914122"/>
            <a:ext cx="98171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i="1" dirty="0">
                <a:solidFill>
                  <a:srgbClr val="FF0000"/>
                </a:solidFill>
                <a:latin typeface="Constantia"/>
              </a:rPr>
              <a:t>You </a:t>
            </a:r>
            <a:r>
              <a:rPr lang="fr-CH" i="1" dirty="0" err="1">
                <a:solidFill>
                  <a:srgbClr val="FF0000"/>
                </a:solidFill>
                <a:latin typeface="Constantia"/>
              </a:rPr>
              <a:t>will</a:t>
            </a:r>
            <a:r>
              <a:rPr lang="fr-CH" i="1" dirty="0">
                <a:solidFill>
                  <a:srgbClr val="FF0000"/>
                </a:solidFill>
                <a:latin typeface="Constantia"/>
              </a:rPr>
              <a:t> </a:t>
            </a:r>
            <a:r>
              <a:rPr lang="fr-CH" i="1" dirty="0" err="1">
                <a:solidFill>
                  <a:srgbClr val="FF0000"/>
                </a:solidFill>
                <a:latin typeface="Constantia"/>
              </a:rPr>
              <a:t>decide</a:t>
            </a:r>
            <a:r>
              <a:rPr lang="fr-CH" i="1" dirty="0">
                <a:solidFill>
                  <a:srgbClr val="FF0000"/>
                </a:solidFill>
                <a:latin typeface="Constantia"/>
              </a:rPr>
              <a:t> if </a:t>
            </a:r>
            <a:r>
              <a:rPr lang="fr-CH" i="1" dirty="0" err="1">
                <a:solidFill>
                  <a:srgbClr val="FF0000"/>
                </a:solidFill>
                <a:latin typeface="Constantia"/>
              </a:rPr>
              <a:t>you</a:t>
            </a:r>
            <a:r>
              <a:rPr lang="fr-CH" i="1" dirty="0">
                <a:solidFill>
                  <a:srgbClr val="FF0000"/>
                </a:solidFill>
                <a:latin typeface="Constantia"/>
              </a:rPr>
              <a:t> go for the </a:t>
            </a:r>
            <a:r>
              <a:rPr lang="fr-CH" i="1" dirty="0" err="1">
                <a:solidFill>
                  <a:srgbClr val="FF0000"/>
                </a:solidFill>
                <a:latin typeface="Constantia"/>
              </a:rPr>
              <a:t>quartering</a:t>
            </a:r>
            <a:r>
              <a:rPr lang="fr-CH" i="1" dirty="0">
                <a:solidFill>
                  <a:srgbClr val="FF0000"/>
                </a:solidFill>
                <a:latin typeface="Constantia"/>
              </a:rPr>
              <a:t> </a:t>
            </a:r>
            <a:r>
              <a:rPr lang="fr-CH" i="1" dirty="0" err="1">
                <a:solidFill>
                  <a:srgbClr val="FF0000"/>
                </a:solidFill>
                <a:latin typeface="Constantia"/>
              </a:rPr>
              <a:t>method</a:t>
            </a:r>
            <a:r>
              <a:rPr lang="fr-CH" i="1" dirty="0">
                <a:solidFill>
                  <a:srgbClr val="FF0000"/>
                </a:solidFill>
                <a:latin typeface="Constantia"/>
              </a:rPr>
              <a:t> </a:t>
            </a:r>
            <a:r>
              <a:rPr lang="fr-CH" i="1" dirty="0" err="1">
                <a:solidFill>
                  <a:srgbClr val="FF0000"/>
                </a:solidFill>
                <a:latin typeface="Constantia"/>
              </a:rPr>
              <a:t>when</a:t>
            </a:r>
            <a:r>
              <a:rPr lang="fr-CH" i="1" dirty="0">
                <a:solidFill>
                  <a:srgbClr val="FF0000"/>
                </a:solidFill>
                <a:latin typeface="Constantia"/>
              </a:rPr>
              <a:t> </a:t>
            </a:r>
            <a:r>
              <a:rPr lang="fr-CH" i="1" dirty="0" err="1">
                <a:solidFill>
                  <a:srgbClr val="FF0000"/>
                </a:solidFill>
                <a:latin typeface="Constantia"/>
              </a:rPr>
              <a:t>you</a:t>
            </a:r>
            <a:r>
              <a:rPr lang="fr-CH" i="1" dirty="0">
                <a:solidFill>
                  <a:srgbClr val="FF0000"/>
                </a:solidFill>
                <a:latin typeface="Constantia"/>
              </a:rPr>
              <a:t> </a:t>
            </a:r>
            <a:r>
              <a:rPr lang="fr-CH" i="1" dirty="0" err="1">
                <a:solidFill>
                  <a:srgbClr val="FF0000"/>
                </a:solidFill>
                <a:latin typeface="Constantia"/>
              </a:rPr>
              <a:t>actually</a:t>
            </a:r>
            <a:r>
              <a:rPr lang="fr-CH" i="1" dirty="0">
                <a:solidFill>
                  <a:srgbClr val="FF0000"/>
                </a:solidFill>
                <a:latin typeface="Constantia"/>
              </a:rPr>
              <a:t> </a:t>
            </a:r>
            <a:r>
              <a:rPr lang="fr-CH" i="1" dirty="0" err="1">
                <a:solidFill>
                  <a:srgbClr val="FF0000"/>
                </a:solidFill>
                <a:latin typeface="Constantia"/>
              </a:rPr>
              <a:t>see</a:t>
            </a:r>
            <a:r>
              <a:rPr lang="fr-CH" i="1" dirty="0">
                <a:solidFill>
                  <a:srgbClr val="FF0000"/>
                </a:solidFill>
                <a:latin typeface="Constantia"/>
              </a:rPr>
              <a:t> the </a:t>
            </a:r>
            <a:r>
              <a:rPr lang="fr-CH" i="1" dirty="0" err="1">
                <a:solidFill>
                  <a:srgbClr val="FF0000"/>
                </a:solidFill>
                <a:latin typeface="Constantia"/>
              </a:rPr>
              <a:t>waste</a:t>
            </a:r>
            <a:endParaRPr lang="fr-CH" i="1" dirty="0">
              <a:solidFill>
                <a:srgbClr val="FF0000"/>
              </a:solidFill>
              <a:latin typeface="Constantia"/>
            </a:endParaRPr>
          </a:p>
          <a:p>
            <a:pPr>
              <a:defRPr/>
            </a:pPr>
            <a:r>
              <a:rPr lang="fr-CH" i="1" dirty="0">
                <a:solidFill>
                  <a:srgbClr val="FF0000"/>
                </a:solidFill>
                <a:latin typeface="Constantia"/>
              </a:rPr>
              <a:t>At </a:t>
            </a:r>
            <a:r>
              <a:rPr lang="fr-CH" i="1" dirty="0" err="1">
                <a:solidFill>
                  <a:srgbClr val="FF0000"/>
                </a:solidFill>
                <a:latin typeface="Constantia"/>
              </a:rPr>
              <a:t>that</a:t>
            </a:r>
            <a:r>
              <a:rPr lang="fr-CH" i="1" dirty="0">
                <a:solidFill>
                  <a:srgbClr val="FF0000"/>
                </a:solidFill>
                <a:latin typeface="Constantia"/>
              </a:rPr>
              <a:t> moment, </a:t>
            </a:r>
            <a:r>
              <a:rPr lang="fr-CH" i="1" dirty="0" err="1">
                <a:solidFill>
                  <a:srgbClr val="FF0000"/>
                </a:solidFill>
                <a:latin typeface="Constantia"/>
              </a:rPr>
              <a:t>you</a:t>
            </a:r>
            <a:r>
              <a:rPr lang="fr-CH" i="1" dirty="0">
                <a:solidFill>
                  <a:srgbClr val="FF0000"/>
                </a:solidFill>
                <a:latin typeface="Constantia"/>
              </a:rPr>
              <a:t> can </a:t>
            </a:r>
            <a:r>
              <a:rPr lang="fr-CH" i="1" dirty="0" err="1">
                <a:solidFill>
                  <a:srgbClr val="FF0000"/>
                </a:solidFill>
                <a:latin typeface="Constantia"/>
              </a:rPr>
              <a:t>judge</a:t>
            </a:r>
            <a:r>
              <a:rPr lang="fr-CH" i="1" dirty="0">
                <a:solidFill>
                  <a:srgbClr val="FF0000"/>
                </a:solidFill>
                <a:latin typeface="Constantia"/>
              </a:rPr>
              <a:t> if the </a:t>
            </a:r>
            <a:r>
              <a:rPr lang="fr-CH" i="1" dirty="0" err="1">
                <a:solidFill>
                  <a:srgbClr val="FF0000"/>
                </a:solidFill>
                <a:latin typeface="Constantia"/>
              </a:rPr>
              <a:t>quartering</a:t>
            </a:r>
            <a:r>
              <a:rPr lang="fr-CH" i="1" dirty="0">
                <a:solidFill>
                  <a:srgbClr val="FF0000"/>
                </a:solidFill>
                <a:latin typeface="Constantia"/>
              </a:rPr>
              <a:t> </a:t>
            </a:r>
            <a:r>
              <a:rPr lang="fr-CH" i="1" dirty="0" err="1">
                <a:solidFill>
                  <a:srgbClr val="FF0000"/>
                </a:solidFill>
                <a:latin typeface="Constantia"/>
              </a:rPr>
              <a:t>methods</a:t>
            </a:r>
            <a:r>
              <a:rPr lang="fr-CH" i="1" dirty="0">
                <a:solidFill>
                  <a:srgbClr val="FF0000"/>
                </a:solidFill>
                <a:latin typeface="Constantia"/>
              </a:rPr>
              <a:t> </a:t>
            </a:r>
            <a:r>
              <a:rPr lang="fr-CH" i="1" dirty="0" err="1">
                <a:solidFill>
                  <a:srgbClr val="FF0000"/>
                </a:solidFill>
                <a:latin typeface="Constantia"/>
              </a:rPr>
              <a:t>is</a:t>
            </a:r>
            <a:r>
              <a:rPr lang="fr-CH" i="1" dirty="0">
                <a:solidFill>
                  <a:srgbClr val="FF0000"/>
                </a:solidFill>
                <a:latin typeface="Constantia"/>
              </a:rPr>
              <a:t> </a:t>
            </a:r>
            <a:r>
              <a:rPr lang="fr-CH" i="1" dirty="0" err="1">
                <a:solidFill>
                  <a:srgbClr val="FF0000"/>
                </a:solidFill>
                <a:latin typeface="Constantia"/>
              </a:rPr>
              <a:t>appropriate</a:t>
            </a:r>
            <a:r>
              <a:rPr lang="fr-CH" i="1" dirty="0">
                <a:solidFill>
                  <a:srgbClr val="FF0000"/>
                </a:solidFill>
                <a:latin typeface="Constantia"/>
              </a:rPr>
              <a:t> and possible to do</a:t>
            </a:r>
          </a:p>
          <a:p>
            <a:pPr>
              <a:defRPr/>
            </a:pPr>
            <a:r>
              <a:rPr lang="fr-CH" i="1" dirty="0">
                <a:solidFill>
                  <a:srgbClr val="FF0000"/>
                </a:solidFill>
                <a:latin typeface="Constantia"/>
              </a:rPr>
              <a:t>For non-</a:t>
            </a:r>
            <a:r>
              <a:rPr lang="fr-CH" i="1" dirty="0" err="1">
                <a:solidFill>
                  <a:srgbClr val="FF0000"/>
                </a:solidFill>
                <a:latin typeface="Constantia"/>
              </a:rPr>
              <a:t>household</a:t>
            </a:r>
            <a:r>
              <a:rPr lang="fr-CH" i="1" dirty="0">
                <a:solidFill>
                  <a:srgbClr val="FF0000"/>
                </a:solidFill>
                <a:latin typeface="Constantia"/>
              </a:rPr>
              <a:t> </a:t>
            </a:r>
            <a:r>
              <a:rPr lang="fr-CH" i="1" dirty="0" err="1">
                <a:solidFill>
                  <a:srgbClr val="FF0000"/>
                </a:solidFill>
                <a:latin typeface="Constantia"/>
              </a:rPr>
              <a:t>waste</a:t>
            </a:r>
            <a:r>
              <a:rPr lang="fr-CH" i="1" dirty="0">
                <a:solidFill>
                  <a:srgbClr val="FF0000"/>
                </a:solidFill>
                <a:latin typeface="Constantia"/>
              </a:rPr>
              <a:t> </a:t>
            </a:r>
            <a:r>
              <a:rPr lang="fr-CH" i="1" dirty="0" err="1">
                <a:solidFill>
                  <a:srgbClr val="FF0000"/>
                </a:solidFill>
                <a:latin typeface="Constantia"/>
              </a:rPr>
              <a:t>generators</a:t>
            </a:r>
            <a:r>
              <a:rPr lang="fr-CH" i="1" dirty="0">
                <a:solidFill>
                  <a:srgbClr val="FF0000"/>
                </a:solidFill>
                <a:latin typeface="Constantia"/>
              </a:rPr>
              <a:t> – one </a:t>
            </a:r>
            <a:r>
              <a:rPr lang="fr-CH" i="1" dirty="0" err="1">
                <a:solidFill>
                  <a:srgbClr val="FF0000"/>
                </a:solidFill>
                <a:latin typeface="Constantia"/>
              </a:rPr>
              <a:t>measure</a:t>
            </a:r>
            <a:r>
              <a:rPr lang="fr-CH" i="1" dirty="0">
                <a:solidFill>
                  <a:srgbClr val="FF0000"/>
                </a:solidFill>
                <a:latin typeface="Constantia"/>
              </a:rPr>
              <a:t> </a:t>
            </a:r>
            <a:r>
              <a:rPr lang="fr-CH" i="1" dirty="0" err="1">
                <a:solidFill>
                  <a:srgbClr val="FF0000"/>
                </a:solidFill>
                <a:latin typeface="Constantia"/>
              </a:rPr>
              <a:t>should</a:t>
            </a:r>
            <a:r>
              <a:rPr lang="fr-CH" i="1" dirty="0">
                <a:solidFill>
                  <a:srgbClr val="FF0000"/>
                </a:solidFill>
                <a:latin typeface="Constantia"/>
              </a:rPr>
              <a:t> </a:t>
            </a:r>
            <a:r>
              <a:rPr lang="fr-CH" i="1" dirty="0" err="1">
                <a:solidFill>
                  <a:srgbClr val="FF0000"/>
                </a:solidFill>
                <a:latin typeface="Constantia"/>
              </a:rPr>
              <a:t>be</a:t>
            </a:r>
            <a:r>
              <a:rPr lang="fr-CH" i="1" dirty="0">
                <a:solidFill>
                  <a:srgbClr val="FF0000"/>
                </a:solidFill>
                <a:latin typeface="Constantia"/>
              </a:rPr>
              <a:t> </a:t>
            </a:r>
            <a:r>
              <a:rPr lang="fr-CH" i="1" dirty="0" err="1">
                <a:solidFill>
                  <a:srgbClr val="FF0000"/>
                </a:solidFill>
                <a:latin typeface="Constantia"/>
              </a:rPr>
              <a:t>done</a:t>
            </a:r>
            <a:r>
              <a:rPr lang="fr-CH" i="1" dirty="0">
                <a:solidFill>
                  <a:srgbClr val="FF0000"/>
                </a:solidFill>
                <a:latin typeface="Constantia"/>
              </a:rPr>
              <a:t> for </a:t>
            </a:r>
            <a:r>
              <a:rPr lang="fr-CH" i="1" dirty="0" err="1">
                <a:solidFill>
                  <a:srgbClr val="FF0000"/>
                </a:solidFill>
                <a:latin typeface="Constantia"/>
              </a:rPr>
              <a:t>each</a:t>
            </a:r>
            <a:r>
              <a:rPr lang="fr-CH" i="1" dirty="0">
                <a:solidFill>
                  <a:srgbClr val="FF0000"/>
                </a:solidFill>
                <a:latin typeface="Constantia"/>
              </a:rPr>
              <a:t> type of </a:t>
            </a:r>
            <a:r>
              <a:rPr lang="fr-CH" i="1" dirty="0" err="1">
                <a:solidFill>
                  <a:srgbClr val="FF0000"/>
                </a:solidFill>
                <a:latin typeface="Constantia"/>
              </a:rPr>
              <a:t>waste</a:t>
            </a:r>
            <a:r>
              <a:rPr lang="fr-CH" i="1" dirty="0">
                <a:solidFill>
                  <a:srgbClr val="FF0000"/>
                </a:solidFill>
                <a:latin typeface="Constantia"/>
              </a:rPr>
              <a:t> </a:t>
            </a:r>
            <a:r>
              <a:rPr lang="fr-CH" i="1" dirty="0" err="1">
                <a:solidFill>
                  <a:srgbClr val="FF0000"/>
                </a:solidFill>
                <a:latin typeface="Constantia"/>
              </a:rPr>
              <a:t>generator</a:t>
            </a:r>
            <a:endParaRPr lang="en-GB" i="1" dirty="0">
              <a:solidFill>
                <a:srgbClr val="FF0000"/>
              </a:solidFill>
              <a:latin typeface="Constant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CH"/>
              <a:t>Waste characterization</a:t>
            </a:r>
            <a:endParaRPr lang="en-GB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9130680"/>
              </p:ext>
            </p:extLst>
          </p:nvPr>
        </p:nvGraphicFramePr>
        <p:xfrm>
          <a:off x="203243" y="1807970"/>
          <a:ext cx="11785514" cy="34521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82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2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dirty="0">
                          <a:solidFill>
                            <a:schemeClr val="tx1"/>
                          </a:solidFill>
                          <a:latin typeface="Constantia"/>
                          <a:ea typeface="+mn-ea"/>
                          <a:cs typeface="+mn-cs"/>
                        </a:rPr>
                        <a:t> Organic Food/Kitchen Waste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CH" sz="1800" dirty="0" err="1">
                          <a:latin typeface="Constantia"/>
                          <a:ea typeface="Calibri"/>
                          <a:cs typeface="Times New Roman"/>
                        </a:rPr>
                        <a:t>Rests</a:t>
                      </a:r>
                      <a:r>
                        <a:rPr lang="fr-CH" sz="1800" dirty="0">
                          <a:latin typeface="Constantia"/>
                          <a:ea typeface="Calibri"/>
                          <a:cs typeface="Times New Roman"/>
                        </a:rPr>
                        <a:t> of </a:t>
                      </a:r>
                      <a:r>
                        <a:rPr lang="fr-CH" sz="1800" dirty="0" err="1">
                          <a:latin typeface="Constantia"/>
                          <a:ea typeface="Calibri"/>
                          <a:cs typeface="Times New Roman"/>
                        </a:rPr>
                        <a:t>food</a:t>
                      </a:r>
                      <a:r>
                        <a:rPr lang="fr-CH" sz="1800" dirty="0">
                          <a:latin typeface="Constantia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fr-CH" sz="1800" dirty="0" err="1">
                          <a:latin typeface="Constantia"/>
                          <a:ea typeface="Calibri"/>
                          <a:cs typeface="Times New Roman"/>
                        </a:rPr>
                        <a:t>coocked</a:t>
                      </a:r>
                      <a:r>
                        <a:rPr lang="fr-CH" sz="1800" dirty="0">
                          <a:latin typeface="Constantia"/>
                          <a:ea typeface="Calibri"/>
                          <a:cs typeface="Times New Roman"/>
                        </a:rPr>
                        <a:t> or </a:t>
                      </a:r>
                      <a:r>
                        <a:rPr lang="fr-CH" sz="1800" dirty="0" err="1">
                          <a:latin typeface="Constantia"/>
                          <a:ea typeface="Calibri"/>
                          <a:cs typeface="Times New Roman"/>
                        </a:rPr>
                        <a:t>uncoocked</a:t>
                      </a:r>
                      <a:r>
                        <a:rPr lang="fr-CH" sz="1800" dirty="0">
                          <a:latin typeface="Constantia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fr-CH" sz="1800" dirty="0" err="1">
                          <a:latin typeface="Constantia"/>
                          <a:ea typeface="Calibri"/>
                          <a:cs typeface="Times New Roman"/>
                        </a:rPr>
                        <a:t>organic</a:t>
                      </a:r>
                      <a:r>
                        <a:rPr lang="fr-CH" sz="1800" dirty="0">
                          <a:latin typeface="Constant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CH" sz="1800" dirty="0" err="1">
                          <a:latin typeface="Constantia"/>
                          <a:ea typeface="Calibri"/>
                          <a:cs typeface="Times New Roman"/>
                        </a:rPr>
                        <a:t>rests</a:t>
                      </a:r>
                      <a:r>
                        <a:rPr lang="fr-CH" sz="1800" dirty="0">
                          <a:latin typeface="Constant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CH" sz="1800" dirty="0" err="1">
                          <a:latin typeface="Constantia"/>
                          <a:ea typeface="Calibri"/>
                          <a:cs typeface="Times New Roman"/>
                        </a:rPr>
                        <a:t>from</a:t>
                      </a:r>
                      <a:r>
                        <a:rPr lang="fr-CH" sz="1800" dirty="0">
                          <a:latin typeface="Constant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CH" sz="1800" dirty="0" err="1">
                          <a:latin typeface="Constantia"/>
                          <a:ea typeface="Calibri"/>
                          <a:cs typeface="Times New Roman"/>
                        </a:rPr>
                        <a:t>food</a:t>
                      </a:r>
                      <a:r>
                        <a:rPr lang="fr-CH" sz="1800" dirty="0">
                          <a:latin typeface="Constant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CH" sz="1800" dirty="0" err="1">
                          <a:latin typeface="Constantia"/>
                          <a:ea typeface="Calibri"/>
                          <a:cs typeface="Times New Roman"/>
                        </a:rPr>
                        <a:t>preparation</a:t>
                      </a:r>
                      <a:endParaRPr lang="en-GB" sz="1800" dirty="0">
                        <a:latin typeface="Constant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9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1800" dirty="0">
                          <a:latin typeface="Constantia"/>
                        </a:rPr>
                        <a:t>Organic Garden/Wood Waste</a:t>
                      </a:r>
                      <a:endParaRPr lang="en-GB" sz="1800" dirty="0">
                        <a:latin typeface="Constant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1800">
                          <a:latin typeface="Constantia"/>
                          <a:ea typeface="Calibri"/>
                          <a:cs typeface="Times New Roman"/>
                        </a:rPr>
                        <a:t>Branches, leaves</a:t>
                      </a:r>
                      <a:endParaRPr/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9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1800">
                          <a:latin typeface="Constantia"/>
                        </a:rPr>
                        <a:t>Paper and cardboard</a:t>
                      </a:r>
                      <a:endParaRPr lang="en-GB" sz="1800">
                        <a:latin typeface="Constant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1800">
                          <a:latin typeface="Constantia"/>
                          <a:ea typeface="Calibri"/>
                          <a:cs typeface="Times New Roman"/>
                        </a:rPr>
                        <a:t>Packaging or products made of paper or cardboard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9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1800">
                          <a:latin typeface="Constantia"/>
                        </a:rPr>
                        <a:t>Plastics</a:t>
                      </a:r>
                      <a:endParaRPr lang="en-GB" sz="1800">
                        <a:latin typeface="Constant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1800">
                          <a:latin typeface="Constantia"/>
                          <a:ea typeface="Calibri"/>
                          <a:cs typeface="Times New Roman"/>
                        </a:rPr>
                        <a:t>All types of plastics, containers, wrapping, bags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9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1800">
                          <a:latin typeface="Constantia"/>
                        </a:rPr>
                        <a:t>Metals</a:t>
                      </a:r>
                      <a:endParaRPr lang="en-GB" sz="1800">
                        <a:latin typeface="Constant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CH" sz="1800">
                          <a:latin typeface="Constantia"/>
                          <a:ea typeface="Calibri"/>
                          <a:cs typeface="Times New Roman"/>
                        </a:rPr>
                        <a:t>Tin or aluminium cans, aluminium wrapping, other metal objects</a:t>
                      </a:r>
                      <a:endParaRPr lang="en-GB" sz="1800">
                        <a:latin typeface="Constant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9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1800">
                          <a:latin typeface="Constantia"/>
                        </a:rPr>
                        <a:t>Glass</a:t>
                      </a:r>
                      <a:endParaRPr lang="en-GB" sz="1800">
                        <a:latin typeface="Constant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CH" sz="1800">
                          <a:latin typeface="Constantia"/>
                          <a:ea typeface="Calibri"/>
                          <a:cs typeface="Times New Roman"/>
                        </a:rPr>
                        <a:t>Bottles, jars, glasses, </a:t>
                      </a:r>
                      <a:endParaRPr lang="en-GB" sz="1800">
                        <a:latin typeface="Constant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9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1800">
                          <a:latin typeface="Constantia"/>
                        </a:rPr>
                        <a:t>Textiles and shoes</a:t>
                      </a:r>
                      <a:endParaRPr lang="en-GB" sz="1800">
                        <a:latin typeface="Constant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CH" sz="1800">
                          <a:latin typeface="Constantia"/>
                          <a:ea typeface="Calibri"/>
                          <a:cs typeface="Times New Roman"/>
                        </a:rPr>
                        <a:t>Clothes and other textiles products, shoes</a:t>
                      </a:r>
                      <a:endParaRPr lang="en-GB" sz="1800">
                        <a:latin typeface="Constant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9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1800">
                          <a:latin typeface="Constantia"/>
                        </a:rPr>
                        <a:t>Wood</a:t>
                      </a:r>
                      <a:endParaRPr lang="en-GB" sz="1800">
                        <a:latin typeface="Constant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CH" sz="1800">
                          <a:latin typeface="Constantia"/>
                          <a:ea typeface="Calibri"/>
                          <a:cs typeface="Times New Roman"/>
                        </a:rPr>
                        <a:t>Processed wood (treated or untreated)</a:t>
                      </a:r>
                      <a:endParaRPr lang="en-GB" sz="1800">
                        <a:latin typeface="Constant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9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1800">
                          <a:latin typeface="Constantia"/>
                        </a:rPr>
                        <a:t>Special wastes</a:t>
                      </a:r>
                      <a:endParaRPr lang="en-GB" sz="1800">
                        <a:latin typeface="Constant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CH" sz="1800">
                          <a:latin typeface="Constantia"/>
                          <a:ea typeface="Calibri"/>
                          <a:cs typeface="Times New Roman"/>
                        </a:rPr>
                        <a:t>Electric and electronics, batteries, light bulbs, cables, other hazardous waste</a:t>
                      </a:r>
                      <a:endParaRPr lang="en-GB" sz="1800">
                        <a:latin typeface="Constant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9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1800">
                          <a:latin typeface="Constantia"/>
                        </a:rPr>
                        <a:t>Composite products</a:t>
                      </a:r>
                      <a:endParaRPr lang="en-GB" sz="1800">
                        <a:latin typeface="Constant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CH" sz="1800">
                          <a:latin typeface="Constantia"/>
                          <a:ea typeface="Calibri"/>
                          <a:cs typeface="Times New Roman"/>
                        </a:rPr>
                        <a:t>Products made of a combination of materials, tetrapack for example</a:t>
                      </a:r>
                      <a:endParaRPr lang="en-GB" sz="1800">
                        <a:latin typeface="Constant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1800">
                          <a:latin typeface="Constantia"/>
                        </a:rPr>
                        <a:t>Other</a:t>
                      </a:r>
                      <a:endParaRPr lang="en-GB" sz="1800">
                        <a:latin typeface="Constant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CH" sz="1800" dirty="0" err="1">
                          <a:latin typeface="Constantia"/>
                          <a:ea typeface="Calibri"/>
                          <a:cs typeface="Times New Roman"/>
                        </a:rPr>
                        <a:t>Everything</a:t>
                      </a:r>
                      <a:r>
                        <a:rPr lang="fr-CH" sz="1800" dirty="0">
                          <a:latin typeface="Constant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CH" sz="1800" dirty="0" err="1">
                          <a:latin typeface="Constantia"/>
                          <a:ea typeface="Calibri"/>
                          <a:cs typeface="Times New Roman"/>
                        </a:rPr>
                        <a:t>that</a:t>
                      </a:r>
                      <a:r>
                        <a:rPr lang="fr-CH" sz="1800" dirty="0">
                          <a:latin typeface="Constant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CH" sz="1800" dirty="0" err="1">
                          <a:latin typeface="Constantia"/>
                          <a:ea typeface="Calibri"/>
                          <a:cs typeface="Times New Roman"/>
                        </a:rPr>
                        <a:t>does</a:t>
                      </a:r>
                      <a:r>
                        <a:rPr lang="fr-CH" sz="1800" dirty="0">
                          <a:latin typeface="Constantia"/>
                          <a:ea typeface="Calibri"/>
                          <a:cs typeface="Times New Roman"/>
                        </a:rPr>
                        <a:t> not fit the </a:t>
                      </a:r>
                      <a:r>
                        <a:rPr lang="fr-CH" sz="1800" dirty="0" err="1">
                          <a:latin typeface="Constantia"/>
                          <a:ea typeface="Calibri"/>
                          <a:cs typeface="Times New Roman"/>
                        </a:rPr>
                        <a:t>above</a:t>
                      </a:r>
                      <a:r>
                        <a:rPr lang="fr-CH" sz="1800" dirty="0">
                          <a:latin typeface="Constant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CH" sz="1800" dirty="0" err="1">
                          <a:latin typeface="Constantia"/>
                          <a:ea typeface="Calibri"/>
                          <a:cs typeface="Times New Roman"/>
                        </a:rPr>
                        <a:t>categories</a:t>
                      </a:r>
                      <a:r>
                        <a:rPr lang="fr-CH" sz="1800" dirty="0">
                          <a:latin typeface="Constantia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fr-CH" sz="1800" dirty="0" err="1">
                          <a:latin typeface="Constantia"/>
                          <a:ea typeface="Calibri"/>
                          <a:cs typeface="Times New Roman"/>
                        </a:rPr>
                        <a:t>inerts</a:t>
                      </a:r>
                      <a:r>
                        <a:rPr lang="fr-CH" sz="1800" dirty="0">
                          <a:latin typeface="Constantia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fr-CH" sz="1800" dirty="0" err="1">
                          <a:latin typeface="Constantia"/>
                          <a:ea typeface="Calibri"/>
                          <a:cs typeface="Times New Roman"/>
                        </a:rPr>
                        <a:t>sanitary</a:t>
                      </a:r>
                      <a:r>
                        <a:rPr lang="fr-CH" sz="1800" dirty="0">
                          <a:latin typeface="Constant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CH" sz="1800" dirty="0" err="1">
                          <a:latin typeface="Constantia"/>
                          <a:ea typeface="Calibri"/>
                          <a:cs typeface="Times New Roman"/>
                        </a:rPr>
                        <a:t>waste</a:t>
                      </a:r>
                      <a:r>
                        <a:rPr lang="fr-CH" sz="1800" dirty="0">
                          <a:latin typeface="Constantia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fr-CH" sz="1800" dirty="0" err="1">
                          <a:latin typeface="Constantia"/>
                          <a:ea typeface="Calibri"/>
                          <a:cs typeface="Times New Roman"/>
                        </a:rPr>
                        <a:t>rubber</a:t>
                      </a:r>
                      <a:endParaRPr lang="en-GB" sz="1800" dirty="0">
                        <a:latin typeface="Constant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3922328" y="5625798"/>
            <a:ext cx="4347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i="1">
                <a:solidFill>
                  <a:srgbClr val="FF0000"/>
                </a:solidFill>
                <a:latin typeface="Constantia"/>
              </a:rPr>
              <a:t>Describe according to your waste types list</a:t>
            </a:r>
            <a:endParaRPr lang="en-GB" i="1">
              <a:solidFill>
                <a:srgbClr val="FF0000"/>
              </a:solidFill>
              <a:latin typeface="Constant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178712" y="395579"/>
            <a:ext cx="3056378" cy="16545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77665" y="394863"/>
            <a:ext cx="3010417" cy="165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90111" y="2812898"/>
            <a:ext cx="2349859" cy="165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569565" y="2812898"/>
            <a:ext cx="2502055" cy="165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101215" y="2812898"/>
            <a:ext cx="2499721" cy="165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8600936" y="2812898"/>
            <a:ext cx="2482945" cy="165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3725604" y="4857594"/>
            <a:ext cx="2346016" cy="165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6052468" y="4857594"/>
            <a:ext cx="2296231" cy="1656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5215" y="1030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800">
                <a:solidFill>
                  <a:schemeClr val="bg1">
                    <a:lumMod val="75000"/>
                  </a:schemeClr>
                </a:solidFill>
                <a:latin typeface="Constantia"/>
              </a:rPr>
              <a:t>UN-Habitat, 2021. Waste Wise Cities Tool.</a:t>
            </a:r>
            <a:endParaRPr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5179533" y="394863"/>
            <a:ext cx="2653427" cy="1656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7805923" y="394863"/>
            <a:ext cx="2322016" cy="1656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10108990" y="394863"/>
            <a:ext cx="2556253" cy="1656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auto">
          <a:xfrm>
            <a:off x="0" y="2080085"/>
            <a:ext cx="2711668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en-GB" sz="1800" dirty="0">
                <a:solidFill>
                  <a:schemeClr val="tx1"/>
                </a:solidFill>
                <a:latin typeface="Constantia"/>
                <a:ea typeface="+mn-ea"/>
                <a:cs typeface="+mn-cs"/>
              </a:rPr>
              <a:t>Organic Food/Kitchen Waste</a:t>
            </a:r>
            <a:endParaRPr lang="en-GB" dirty="0">
              <a:latin typeface="Constantia"/>
              <a:ea typeface="Calibri"/>
              <a:cs typeface="Times New Roman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877665" y="2142164"/>
            <a:ext cx="2497800" cy="671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en-GB" sz="1800" dirty="0">
                <a:latin typeface="Constantia"/>
              </a:rPr>
              <a:t>Organic Garden/Wood</a:t>
            </a:r>
          </a:p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en-GB" sz="1800" dirty="0">
                <a:latin typeface="Constantia"/>
              </a:rPr>
              <a:t> Waste</a:t>
            </a:r>
            <a:endParaRPr lang="en-GB" sz="1800" dirty="0">
              <a:latin typeface="Constantia"/>
              <a:ea typeface="Calibri"/>
              <a:cs typeface="Times New Roman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485483" y="2142164"/>
            <a:ext cx="224138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en-GB" dirty="0">
                <a:latin typeface="Constantia"/>
              </a:rPr>
              <a:t>Paper and cardboard</a:t>
            </a:r>
            <a:endParaRPr lang="en-GB" dirty="0">
              <a:latin typeface="Constantia"/>
              <a:ea typeface="Calibri"/>
              <a:cs typeface="Times New Roman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9642355" y="2080085"/>
            <a:ext cx="93326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en-GB">
                <a:latin typeface="Constantia"/>
              </a:rPr>
              <a:t>Plastics</a:t>
            </a:r>
            <a:endParaRPr lang="en-GB">
              <a:latin typeface="Constantia"/>
              <a:ea typeface="Calibri"/>
              <a:cs typeface="Times New Roman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471075" y="4468898"/>
            <a:ext cx="84863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en-GB">
                <a:latin typeface="Constantia"/>
              </a:rPr>
              <a:t>Metals</a:t>
            </a:r>
            <a:endParaRPr lang="en-GB">
              <a:latin typeface="Constantia"/>
              <a:ea typeface="Calibri"/>
              <a:cs typeface="Times New Roman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090772" y="4468898"/>
            <a:ext cx="197400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en-GB">
                <a:latin typeface="Constantia"/>
              </a:rPr>
              <a:t>Textiles and shoes</a:t>
            </a:r>
            <a:endParaRPr lang="en-GB">
              <a:latin typeface="Constantia"/>
              <a:ea typeface="Calibri"/>
              <a:cs typeface="Times New Roman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820934" y="4468898"/>
            <a:ext cx="70724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en-GB">
                <a:latin typeface="Constantia"/>
              </a:rPr>
              <a:t>Glass</a:t>
            </a:r>
            <a:endParaRPr lang="en-GB">
              <a:latin typeface="Constantia"/>
              <a:ea typeface="Calibri"/>
              <a:cs typeface="Times New Roman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893444" y="6513594"/>
            <a:ext cx="159203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en-GB">
                <a:latin typeface="Constantia"/>
              </a:rPr>
              <a:t>Special wastes</a:t>
            </a:r>
            <a:endParaRPr lang="en-GB">
              <a:latin typeface="Constantia"/>
              <a:ea typeface="Calibri"/>
              <a:cs typeface="Times New Roman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6052468" y="6513594"/>
            <a:ext cx="219220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en-GB">
                <a:latin typeface="Constantia"/>
              </a:rPr>
              <a:t>Composite products</a:t>
            </a:r>
            <a:endParaRPr lang="en-GB">
              <a:latin typeface="Constantia"/>
              <a:ea typeface="Calibri"/>
              <a:cs typeface="Times New Roman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744362" y="4468898"/>
            <a:ext cx="78547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en-GB">
                <a:latin typeface="Constantia"/>
              </a:rPr>
              <a:t>Wood</a:t>
            </a:r>
            <a:endParaRPr lang="en-GB">
              <a:latin typeface="Constantia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CH"/>
              <a:t>Risks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Content of waste bags can include dangerous items</a:t>
            </a:r>
            <a:endParaRPr/>
          </a:p>
          <a:p>
            <a:pPr>
              <a:defRPr/>
            </a:pPr>
            <a:endParaRPr lang="en-GB"/>
          </a:p>
        </p:txBody>
      </p:sp>
      <p:sp>
        <p:nvSpPr>
          <p:cNvPr id="4" name="Rounded Rectangle 3"/>
          <p:cNvSpPr/>
          <p:nvPr/>
        </p:nvSpPr>
        <p:spPr bwMode="auto">
          <a:xfrm>
            <a:off x="2664372" y="3435049"/>
            <a:ext cx="6863255" cy="1132490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CH" sz="2800">
                <a:solidFill>
                  <a:schemeClr val="bg1"/>
                </a:solidFill>
                <a:latin typeface="Constantia"/>
              </a:rPr>
              <a:t>What items could be dangerous and why?</a:t>
            </a:r>
            <a:endParaRPr lang="en-GB" sz="2800">
              <a:solidFill>
                <a:schemeClr val="bg1"/>
              </a:solidFill>
              <a:latin typeface="Constant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CH"/>
              <a:t>Risks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GB"/>
              <a:t>Sharp items can cut or puncture</a:t>
            </a:r>
            <a:endParaRPr/>
          </a:p>
          <a:p>
            <a:pPr lvl="1">
              <a:defRPr/>
            </a:pPr>
            <a:r>
              <a:rPr lang="en-GB"/>
              <a:t>Blades, Glass, Metal, Syringe needles</a:t>
            </a:r>
            <a:endParaRPr/>
          </a:p>
          <a:p>
            <a:pPr>
              <a:defRPr/>
            </a:pPr>
            <a:r>
              <a:rPr lang="en-GB"/>
              <a:t>Hazardous waste can intoxicate or cause fire</a:t>
            </a:r>
            <a:endParaRPr/>
          </a:p>
          <a:p>
            <a:pPr lvl="1">
              <a:defRPr/>
            </a:pPr>
            <a:r>
              <a:rPr lang="en-GB"/>
              <a:t>Paints, Aerosols</a:t>
            </a:r>
            <a:endParaRPr/>
          </a:p>
          <a:p>
            <a:pPr>
              <a:defRPr/>
            </a:pPr>
            <a:r>
              <a:rPr lang="en-GB"/>
              <a:t>Biohazard can make you sick</a:t>
            </a:r>
            <a:endParaRPr/>
          </a:p>
          <a:p>
            <a:pPr lvl="1">
              <a:defRPr/>
            </a:pPr>
            <a:r>
              <a:rPr lang="en-GB"/>
              <a:t>Diapers, </a:t>
            </a:r>
            <a:r>
              <a:rPr lang="fr-CH"/>
              <a:t>Toilet paper, Sanitary waste</a:t>
            </a:r>
          </a:p>
          <a:p>
            <a:pPr lvl="1">
              <a:defRPr/>
            </a:pPr>
            <a:r>
              <a:rPr lang="en-GB"/>
              <a:t>Syringe needles</a:t>
            </a:r>
            <a:endParaRPr/>
          </a:p>
          <a:p>
            <a:pPr>
              <a:defRPr/>
            </a:pPr>
            <a:r>
              <a:rPr lang="fr-CH"/>
              <a:t>Contaminated materials</a:t>
            </a:r>
          </a:p>
          <a:p>
            <a:pPr lvl="1">
              <a:defRPr/>
            </a:pPr>
            <a:r>
              <a:rPr lang="fr-CH"/>
              <a:t>Dust, all items in contact with mixed waste</a:t>
            </a:r>
          </a:p>
        </p:txBody>
      </p:sp>
      <p:pic>
        <p:nvPicPr>
          <p:cNvPr id="2050" name="Picture 2" descr="https://didactic.care/photos/SERI3P05AS2913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781088" y="365124"/>
            <a:ext cx="1848753" cy="184875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 bwMode="auto">
          <a:xfrm>
            <a:off x="6517480" y="257402"/>
            <a:ext cx="237597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>
                <a:solidFill>
                  <a:schemeClr val="bg1">
                    <a:lumMod val="75000"/>
                  </a:schemeClr>
                </a:solidFill>
                <a:latin typeface="Constantia"/>
              </a:rPr>
              <a:t>https://didactic.care/photos/SERI3P05AS2913.jpg</a:t>
            </a:r>
            <a:endParaRPr/>
          </a:p>
        </p:txBody>
      </p:sp>
      <p:pic>
        <p:nvPicPr>
          <p:cNvPr id="2052" name="Picture 4" descr="https://www.jatai.net/wp-content/uploads/2017/02/Feather-Double-Edge-Blade-760x639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9565844" y="691504"/>
            <a:ext cx="1597338" cy="13430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 bwMode="auto">
          <a:xfrm>
            <a:off x="9061347" y="195847"/>
            <a:ext cx="304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800">
                <a:solidFill>
                  <a:schemeClr val="bg1">
                    <a:lumMod val="75000"/>
                  </a:schemeClr>
                </a:solidFill>
                <a:latin typeface="Constantia"/>
              </a:rPr>
              <a:t>https://www.jatai.net/wp-content/uploads/2017/02/Feather-Double-Edge-Blade-760x639.jpg</a:t>
            </a:r>
            <a:endParaRPr/>
          </a:p>
        </p:txBody>
      </p:sp>
      <p:sp>
        <p:nvSpPr>
          <p:cNvPr id="8" name="Rounded Rectangle 7"/>
          <p:cNvSpPr/>
          <p:nvPr/>
        </p:nvSpPr>
        <p:spPr bwMode="auto">
          <a:xfrm>
            <a:off x="7915671" y="4916490"/>
            <a:ext cx="3729791" cy="1627748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CH" sz="2800">
                <a:solidFill>
                  <a:schemeClr val="bg1"/>
                </a:solidFill>
                <a:latin typeface="Constantia"/>
              </a:rPr>
              <a:t>Content can sometimes be unexpected!</a:t>
            </a:r>
            <a:endParaRPr lang="en-GB" sz="2800">
              <a:solidFill>
                <a:schemeClr val="bg1"/>
              </a:solidFill>
              <a:latin typeface="Constantia"/>
            </a:endParaRPr>
          </a:p>
        </p:txBody>
      </p:sp>
      <p:pic>
        <p:nvPicPr>
          <p:cNvPr id="2054" name="Picture 6" descr="https://www.franceenvironnement.com/image-produit/57291/T2/197095729135ab15009cc0b09c6e2b7f0fb14f8b0759706e63add23.jp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340409" y="2794564"/>
            <a:ext cx="2450869" cy="162165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 bwMode="auto">
          <a:xfrm>
            <a:off x="7998371" y="2401804"/>
            <a:ext cx="39834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800">
                <a:solidFill>
                  <a:schemeClr val="bg1">
                    <a:lumMod val="75000"/>
                  </a:schemeClr>
                </a:solidFill>
                <a:latin typeface="Constantia"/>
              </a:rPr>
              <a:t>https://www.franceenvironnement.com/image-produit/57291/T2/197095729135ab15009cc0b09c6e2b7f0fb14f8b0759706e63add23.jpg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CH"/>
              <a:t>Safety and use of PPE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CH"/>
              <a:t>Waste bags:</a:t>
            </a:r>
            <a:endParaRPr/>
          </a:p>
          <a:p>
            <a:pPr lvl="1">
              <a:defRPr/>
            </a:pPr>
            <a:r>
              <a:rPr lang="fr-CH"/>
              <a:t>Always consider that content is unknown and manipulate with care</a:t>
            </a:r>
            <a:endParaRPr/>
          </a:p>
          <a:p>
            <a:pPr lvl="1">
              <a:defRPr/>
            </a:pPr>
            <a:r>
              <a:rPr lang="fr-CH"/>
              <a:t>Sharp items could hurt you or your collegues</a:t>
            </a:r>
          </a:p>
          <a:p>
            <a:pPr lvl="1">
              <a:defRPr/>
            </a:pPr>
            <a:r>
              <a:rPr lang="fr-CH"/>
              <a:t>Hold the bags from the top and do not squeeze or push them with your hands, even with gloves</a:t>
            </a:r>
          </a:p>
          <a:p>
            <a:pPr>
              <a:defRPr/>
            </a:pPr>
            <a:r>
              <a:rPr lang="fr-CH"/>
              <a:t>Waste manipulation</a:t>
            </a:r>
            <a:endParaRPr/>
          </a:p>
          <a:p>
            <a:pPr lvl="1">
              <a:defRPr/>
            </a:pPr>
            <a:r>
              <a:rPr lang="fr-CH"/>
              <a:t>Never plunge your hands into the waste, use tools if you need to do so</a:t>
            </a:r>
          </a:p>
          <a:p>
            <a:pPr lvl="1">
              <a:defRPr/>
            </a:pPr>
            <a:r>
              <a:rPr lang="fr-CH"/>
              <a:t>Keep in mind that dangerous items could be present, and be small and difficult to see</a:t>
            </a:r>
          </a:p>
          <a:p>
            <a:pPr lvl="1">
              <a:defRPr/>
            </a:pPr>
            <a:r>
              <a:rPr lang="fr-CH"/>
              <a:t>With your hands, pick waste items that you can see and identify only</a:t>
            </a:r>
          </a:p>
          <a:p>
            <a:pPr lvl="1">
              <a:defRPr/>
            </a:pPr>
            <a:r>
              <a:rPr lang="fr-CH"/>
              <a:t>Informe supervisor and collegues if you see hazardous and dangerous items</a:t>
            </a:r>
            <a:endParaRPr/>
          </a:p>
          <a:p>
            <a:pPr>
              <a:defRPr/>
            </a:pPr>
            <a:r>
              <a:rPr lang="fr-CH"/>
              <a:t>Hygiene:</a:t>
            </a:r>
            <a:endParaRPr/>
          </a:p>
          <a:p>
            <a:pPr lvl="1">
              <a:defRPr/>
            </a:pPr>
            <a:r>
              <a:rPr lang="fr-CH"/>
              <a:t>Wash hands with soap and use disinfectant</a:t>
            </a:r>
          </a:p>
          <a:p>
            <a:pPr lvl="1">
              <a:defRPr/>
            </a:pPr>
            <a:r>
              <a:rPr lang="fr-CH"/>
              <a:t>Do not touch your face of skin with your working gloves or without washing your hands – gloves are contaminated!</a:t>
            </a:r>
            <a:endParaRPr/>
          </a:p>
          <a:p>
            <a:pPr lvl="1">
              <a:defRPr/>
            </a:pPr>
            <a:r>
              <a:rPr lang="fr-CH"/>
              <a:t>Eat and drink after washing hands and face – aside from the waste</a:t>
            </a:r>
          </a:p>
          <a:p>
            <a:pPr>
              <a:defRPr/>
            </a:pPr>
            <a:endParaRPr lang="fr-CH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General overview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5898931" cy="435133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GB" dirty="0"/>
              <a:t>What is a waste audit? We want to measure:</a:t>
            </a:r>
            <a:endParaRPr dirty="0"/>
          </a:p>
          <a:p>
            <a:pPr lvl="1">
              <a:defRPr/>
            </a:pPr>
            <a:r>
              <a:rPr lang="en-GB" dirty="0"/>
              <a:t>Amounts of waste generated</a:t>
            </a:r>
            <a:endParaRPr dirty="0"/>
          </a:p>
          <a:p>
            <a:pPr lvl="1">
              <a:defRPr/>
            </a:pPr>
            <a:r>
              <a:rPr lang="en-GB" dirty="0"/>
              <a:t>Composition of the waste</a:t>
            </a:r>
            <a:endParaRPr dirty="0"/>
          </a:p>
          <a:p>
            <a:pPr>
              <a:defRPr/>
            </a:pPr>
            <a:r>
              <a:rPr lang="en-GB" dirty="0"/>
              <a:t>How we do it?</a:t>
            </a:r>
            <a:endParaRPr dirty="0"/>
          </a:p>
          <a:p>
            <a:pPr lvl="1">
              <a:defRPr/>
            </a:pPr>
            <a:r>
              <a:rPr lang="en-GB" dirty="0"/>
              <a:t>Randomly sampled waste generators</a:t>
            </a:r>
          </a:p>
          <a:p>
            <a:pPr lvl="1">
              <a:defRPr/>
            </a:pPr>
            <a:r>
              <a:rPr lang="en-GB" dirty="0">
                <a:solidFill>
                  <a:srgbClr val="FF0000"/>
                </a:solidFill>
              </a:rPr>
              <a:t>Select min. 96 randomly sampled households</a:t>
            </a:r>
            <a:endParaRPr dirty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en-GB" dirty="0"/>
              <a:t>Collect their waste during a full week</a:t>
            </a:r>
            <a:endParaRPr dirty="0"/>
          </a:p>
          <a:p>
            <a:pPr lvl="1">
              <a:defRPr/>
            </a:pPr>
            <a:r>
              <a:rPr lang="en-GB" dirty="0"/>
              <a:t>Weigh and separate the waste per categories</a:t>
            </a:r>
            <a:endParaRPr dirty="0"/>
          </a:p>
        </p:txBody>
      </p:sp>
      <p:pic>
        <p:nvPicPr>
          <p:cNvPr id="1028" name="Picture 4" descr="waste audit"/>
          <p:cNvPicPr>
            <a:picLocks noChangeAspect="1" noChangeArrowheads="1"/>
          </p:cNvPicPr>
          <p:nvPr/>
        </p:nvPicPr>
        <p:blipFill>
          <a:blip r:embed="rId3"/>
          <a:srcRect r="33745"/>
          <a:stretch/>
        </p:blipFill>
        <p:spPr bwMode="auto">
          <a:xfrm>
            <a:off x="6639444" y="767911"/>
            <a:ext cx="5552556" cy="532217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 bwMode="auto">
          <a:xfrm>
            <a:off x="6639444" y="6117303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800">
                <a:solidFill>
                  <a:schemeClr val="bg1">
                    <a:lumMod val="75000"/>
                  </a:schemeClr>
                </a:solidFill>
                <a:latin typeface="Constantia"/>
              </a:rPr>
              <a:t>https://www.cleanaway.com.au/about-us/our-customers/waste-health-check/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CH"/>
              <a:t>Safety and use of PPE</a:t>
            </a:r>
            <a:endParaRPr lang="en-GB"/>
          </a:p>
        </p:txBody>
      </p:sp>
      <p:pic>
        <p:nvPicPr>
          <p:cNvPr id="10242" name="Picture 2" descr="https://cdn.ca.emap.com/wp-content/uploads/sites/6/2023/05/No-room-for-complacency-1024x682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 flipH="1">
            <a:off x="4001879" y="2343450"/>
            <a:ext cx="4766376" cy="317448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 bwMode="auto">
          <a:xfrm>
            <a:off x="4172606" y="5517930"/>
            <a:ext cx="4361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900">
                <a:solidFill>
                  <a:schemeClr val="bg1">
                    <a:lumMod val="75000"/>
                  </a:schemeClr>
                </a:solidFill>
              </a:rPr>
              <a:t>https://cdn.ca.emap.com/wp-content/uploads/sites/6/2023/05/No-room-for-complacency-1024x682.jpg</a:t>
            </a:r>
            <a:endParaRPr/>
          </a:p>
        </p:txBody>
      </p:sp>
      <p:sp>
        <p:nvSpPr>
          <p:cNvPr id="5" name="Rectangle 4"/>
          <p:cNvSpPr/>
          <p:nvPr/>
        </p:nvSpPr>
        <p:spPr bwMode="auto">
          <a:xfrm>
            <a:off x="838200" y="2020284"/>
            <a:ext cx="2874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>
                <a:latin typeface="Constantia"/>
              </a:rPr>
              <a:t>Hat or cap to protect from the sun and dust</a:t>
            </a:r>
            <a:endParaRPr/>
          </a:p>
        </p:txBody>
      </p:sp>
      <p:sp>
        <p:nvSpPr>
          <p:cNvPr id="6" name="Rectangle 5"/>
          <p:cNvSpPr/>
          <p:nvPr/>
        </p:nvSpPr>
        <p:spPr bwMode="auto">
          <a:xfrm>
            <a:off x="7633138" y="1718595"/>
            <a:ext cx="1968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>
                <a:latin typeface="Constantia"/>
              </a:rPr>
              <a:t>Protective goggles</a:t>
            </a:r>
            <a:endParaRPr/>
          </a:p>
        </p:txBody>
      </p:sp>
      <p:sp>
        <p:nvSpPr>
          <p:cNvPr id="7" name="Rectangle 6"/>
          <p:cNvSpPr/>
          <p:nvPr/>
        </p:nvSpPr>
        <p:spPr bwMode="auto">
          <a:xfrm>
            <a:off x="9754951" y="2739837"/>
            <a:ext cx="1295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>
                <a:latin typeface="Constantia"/>
              </a:rPr>
              <a:t>Face masks</a:t>
            </a:r>
            <a:endParaRPr/>
          </a:p>
        </p:txBody>
      </p:sp>
      <p:sp>
        <p:nvSpPr>
          <p:cNvPr id="8" name="Rectangle 7"/>
          <p:cNvSpPr/>
          <p:nvPr/>
        </p:nvSpPr>
        <p:spPr bwMode="auto">
          <a:xfrm>
            <a:off x="6953523" y="6143222"/>
            <a:ext cx="4793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>
                <a:latin typeface="Constantia"/>
              </a:rPr>
              <a:t>Long sleeves and long pants clothing // overall</a:t>
            </a:r>
            <a:endParaRPr/>
          </a:p>
        </p:txBody>
      </p:sp>
      <p:sp>
        <p:nvSpPr>
          <p:cNvPr id="9" name="Rectangle 8"/>
          <p:cNvSpPr/>
          <p:nvPr/>
        </p:nvSpPr>
        <p:spPr bwMode="auto">
          <a:xfrm>
            <a:off x="8958617" y="4697798"/>
            <a:ext cx="3090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>
                <a:latin typeface="Constantia"/>
              </a:rPr>
              <a:t>Thick gloves – water resistant</a:t>
            </a:r>
            <a:endParaRPr/>
          </a:p>
        </p:txBody>
      </p:sp>
      <p:sp>
        <p:nvSpPr>
          <p:cNvPr id="10" name="Rectangle 9"/>
          <p:cNvSpPr/>
          <p:nvPr/>
        </p:nvSpPr>
        <p:spPr bwMode="auto">
          <a:xfrm>
            <a:off x="462456" y="4051467"/>
            <a:ext cx="43933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>
                <a:latin typeface="Constantia"/>
              </a:rPr>
              <a:t>Boots – water resistant</a:t>
            </a:r>
            <a:endParaRPr/>
          </a:p>
          <a:p>
            <a:pPr lvl="0">
              <a:defRPr/>
            </a:pPr>
            <a:r>
              <a:rPr lang="en-GB">
                <a:latin typeface="Constantia"/>
              </a:rPr>
              <a:t>(rubber boots for example or work appropriate footwear)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Info. and instructions to waste generators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>
            <a:normAutofit fontScale="70000" lnSpcReduction="20000"/>
          </a:bodyPr>
          <a:lstStyle/>
          <a:p>
            <a:pPr lvl="1">
              <a:buFont typeface="Wingdings"/>
              <a:buChar char="q"/>
              <a:defRPr/>
            </a:pPr>
            <a:r>
              <a:rPr lang="en-GB" dirty="0"/>
              <a:t>General objectives of the process, </a:t>
            </a:r>
            <a:r>
              <a:rPr lang="en-GB" sz="2500" dirty="0"/>
              <a:t>collection schedule, instructions and informed consent</a:t>
            </a:r>
          </a:p>
          <a:p>
            <a:pPr lvl="1">
              <a:buFont typeface="Wingdings"/>
              <a:buChar char="q"/>
              <a:defRPr/>
            </a:pPr>
            <a:r>
              <a:rPr lang="en-GB" sz="2500" dirty="0"/>
              <a:t>That all information gathered is handled confidentially</a:t>
            </a:r>
            <a:endParaRPr sz="2500" dirty="0"/>
          </a:p>
          <a:p>
            <a:pPr lvl="1">
              <a:buFont typeface="Wingdings"/>
              <a:buChar char="q"/>
              <a:defRPr/>
            </a:pPr>
            <a:r>
              <a:rPr lang="en-GB" sz="2500" dirty="0"/>
              <a:t>Do not use the normal waste collection </a:t>
            </a:r>
            <a:r>
              <a:rPr lang="en-GB" dirty="0"/>
              <a:t>service and don’t self-manage your waste (burning, or dumping)</a:t>
            </a:r>
          </a:p>
          <a:p>
            <a:pPr lvl="1">
              <a:buFont typeface="Wingdings"/>
              <a:buChar char="q"/>
              <a:defRPr/>
            </a:pPr>
            <a:r>
              <a:rPr lang="en-GB" dirty="0"/>
              <a:t>Gather the waste generated each day and dispose it in the corresponding dated bag(s)</a:t>
            </a:r>
          </a:p>
          <a:p>
            <a:pPr lvl="1">
              <a:buFont typeface="Wingdings"/>
              <a:buChar char="q"/>
              <a:defRPr/>
            </a:pPr>
            <a:r>
              <a:rPr lang="en-GB" dirty="0"/>
              <a:t>Store it until the team comes to collect it (according to the schedule) That they will receive new bags (according to the schedule)</a:t>
            </a:r>
          </a:p>
          <a:p>
            <a:pPr lvl="1">
              <a:buFont typeface="Wingdings"/>
              <a:buChar char="q"/>
              <a:defRPr/>
            </a:pPr>
            <a:r>
              <a:rPr lang="en-GB" dirty="0"/>
              <a:t>If relevant: specific instructions in case of use of organics or recyclables (for example, to keep using them normally, that they will be measured each day at the door or not measured)</a:t>
            </a:r>
          </a:p>
          <a:p>
            <a:pPr lvl="1">
              <a:buFont typeface="Wingdings"/>
              <a:buChar char="q"/>
              <a:defRPr/>
            </a:pPr>
            <a:r>
              <a:rPr lang="en-GB" dirty="0"/>
              <a:t>In case nobody is home when waste is meant to be collected (deposit waste in a safe spot and indicate how you will hand in the new bag for the following day)</a:t>
            </a:r>
            <a:endParaRPr dirty="0"/>
          </a:p>
          <a:p>
            <a:pPr lvl="1">
              <a:buFont typeface="Wingdings"/>
              <a:buChar char="q"/>
              <a:defRPr/>
            </a:pPr>
            <a:r>
              <a:rPr lang="en-GB" dirty="0">
                <a:solidFill>
                  <a:srgbClr val="FF0000"/>
                </a:solidFill>
              </a:rPr>
              <a:t>Inform all family members of the process – to avoid confusions within the household</a:t>
            </a:r>
          </a:p>
          <a:p>
            <a:pPr lvl="1">
              <a:buFont typeface="Wingdings"/>
              <a:buChar char="q"/>
              <a:defRPr/>
            </a:pPr>
            <a:r>
              <a:rPr lang="en-GB" dirty="0">
                <a:solidFill>
                  <a:srgbClr val="FF0000"/>
                </a:solidFill>
              </a:rPr>
              <a:t>Inform all relevant persons of the process – to avoid confusions</a:t>
            </a:r>
          </a:p>
          <a:p>
            <a:pPr lvl="2">
              <a:defRPr/>
            </a:pPr>
            <a:r>
              <a:rPr lang="en-GB" dirty="0">
                <a:solidFill>
                  <a:srgbClr val="FF0000"/>
                </a:solidFill>
              </a:rPr>
              <a:t>It can be the persons responsible for waste management, </a:t>
            </a:r>
            <a:r>
              <a:rPr lang="en-GB" dirty="0" err="1">
                <a:solidFill>
                  <a:srgbClr val="FF0000"/>
                </a:solidFill>
              </a:rPr>
              <a:t>collegues</a:t>
            </a:r>
            <a:r>
              <a:rPr lang="en-GB" dirty="0">
                <a:solidFill>
                  <a:srgbClr val="FF0000"/>
                </a:solidFill>
              </a:rPr>
              <a:t>, teachers, etc…</a:t>
            </a:r>
            <a:endParaRPr dirty="0">
              <a:solidFill>
                <a:srgbClr val="FF0000"/>
              </a:solidFill>
            </a:endParaRPr>
          </a:p>
          <a:p>
            <a:pPr lvl="1">
              <a:buFont typeface="Wingdings"/>
              <a:buChar char="q"/>
              <a:defRPr/>
            </a:pPr>
            <a:r>
              <a:rPr lang="en-GB" dirty="0"/>
              <a:t>For needles and sharps, if possible hand them in separately (applies only if needles are expected to be largely generated at household level)</a:t>
            </a:r>
            <a:endParaRPr dirty="0"/>
          </a:p>
          <a:p>
            <a:pPr lvl="1">
              <a:buFont typeface="Wingdings"/>
              <a:buChar char="q"/>
              <a:defRPr/>
            </a:pPr>
            <a:r>
              <a:rPr lang="fr-CH" dirty="0"/>
              <a:t>If </a:t>
            </a:r>
            <a:r>
              <a:rPr lang="fr-CH" dirty="0" err="1"/>
              <a:t>any</a:t>
            </a:r>
            <a:r>
              <a:rPr lang="fr-CH" dirty="0"/>
              <a:t> question – use the contact information to </a:t>
            </a:r>
            <a:r>
              <a:rPr lang="fr-CH" dirty="0" err="1"/>
              <a:t>communicate</a:t>
            </a:r>
            <a:r>
              <a:rPr lang="fr-CH" dirty="0"/>
              <a:t> </a:t>
            </a:r>
            <a:r>
              <a:rPr lang="fr-CH" dirty="0" err="1"/>
              <a:t>with</a:t>
            </a:r>
            <a:r>
              <a:rPr lang="fr-CH" dirty="0"/>
              <a:t> the </a:t>
            </a:r>
            <a:r>
              <a:rPr lang="fr-CH" dirty="0" err="1"/>
              <a:t>study</a:t>
            </a:r>
            <a:r>
              <a:rPr lang="fr-CH" dirty="0"/>
              <a:t> team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0047854" y="4001294"/>
            <a:ext cx="36477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CH" i="1" dirty="0">
                <a:solidFill>
                  <a:srgbClr val="FF0000"/>
                </a:solidFill>
                <a:latin typeface="Constantia"/>
              </a:rPr>
              <a:t>Change </a:t>
            </a:r>
            <a:r>
              <a:rPr lang="fr-CH" i="1" dirty="0" err="1">
                <a:solidFill>
                  <a:srgbClr val="FF0000"/>
                </a:solidFill>
                <a:latin typeface="Constantia"/>
              </a:rPr>
              <a:t>according</a:t>
            </a:r>
            <a:r>
              <a:rPr lang="fr-CH" i="1" dirty="0">
                <a:solidFill>
                  <a:srgbClr val="FF0000"/>
                </a:solidFill>
                <a:latin typeface="Constantia"/>
              </a:rPr>
              <a:t> to </a:t>
            </a:r>
            <a:r>
              <a:rPr lang="fr-CH" i="1" dirty="0" err="1">
                <a:solidFill>
                  <a:srgbClr val="FF0000"/>
                </a:solidFill>
                <a:latin typeface="Constantia"/>
              </a:rPr>
              <a:t>your</a:t>
            </a:r>
            <a:r>
              <a:rPr lang="fr-CH" i="1" dirty="0">
                <a:solidFill>
                  <a:srgbClr val="FF0000"/>
                </a:solidFill>
                <a:latin typeface="Constantia"/>
              </a:rPr>
              <a:t> process</a:t>
            </a:r>
            <a:endParaRPr lang="en-GB" i="1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706052" y="6086318"/>
            <a:ext cx="36477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CH" i="1" dirty="0" err="1">
                <a:solidFill>
                  <a:srgbClr val="FF0000"/>
                </a:solidFill>
                <a:latin typeface="Constantia"/>
              </a:rPr>
              <a:t>Provided</a:t>
            </a:r>
            <a:r>
              <a:rPr lang="fr-CH" i="1" dirty="0">
                <a:solidFill>
                  <a:srgbClr val="FF0000"/>
                </a:solidFill>
                <a:latin typeface="Constantia"/>
              </a:rPr>
              <a:t> in the instructions </a:t>
            </a:r>
            <a:r>
              <a:rPr lang="fr-CH" i="1" dirty="0" err="1">
                <a:solidFill>
                  <a:srgbClr val="FF0000"/>
                </a:solidFill>
                <a:latin typeface="Constantia"/>
              </a:rPr>
              <a:t>sheet</a:t>
            </a:r>
            <a:endParaRPr lang="en-GB" i="1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8F973F-02D9-71E8-8320-2D44465B752A}"/>
              </a:ext>
            </a:extLst>
          </p:cNvPr>
          <p:cNvSpPr/>
          <p:nvPr/>
        </p:nvSpPr>
        <p:spPr bwMode="auto">
          <a:xfrm>
            <a:off x="9529926" y="5111779"/>
            <a:ext cx="36477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CH" i="1" dirty="0" err="1">
                <a:solidFill>
                  <a:srgbClr val="FF0000"/>
                </a:solidFill>
                <a:latin typeface="Constantia"/>
              </a:rPr>
              <a:t>Decide</a:t>
            </a:r>
            <a:r>
              <a:rPr lang="fr-CH" i="1" dirty="0">
                <a:solidFill>
                  <a:srgbClr val="FF0000"/>
                </a:solidFill>
                <a:latin typeface="Constantia"/>
              </a:rPr>
              <a:t> if </a:t>
            </a:r>
            <a:r>
              <a:rPr lang="fr-CH" i="1" dirty="0" err="1">
                <a:solidFill>
                  <a:srgbClr val="FF0000"/>
                </a:solidFill>
                <a:latin typeface="Constantia"/>
              </a:rPr>
              <a:t>this</a:t>
            </a:r>
            <a:r>
              <a:rPr lang="fr-CH" i="1" dirty="0">
                <a:solidFill>
                  <a:srgbClr val="FF0000"/>
                </a:solidFill>
                <a:latin typeface="Constantia"/>
              </a:rPr>
              <a:t> </a:t>
            </a:r>
            <a:r>
              <a:rPr lang="fr-CH" i="1" dirty="0" err="1">
                <a:solidFill>
                  <a:srgbClr val="FF0000"/>
                </a:solidFill>
                <a:latin typeface="Constantia"/>
              </a:rPr>
              <a:t>is</a:t>
            </a:r>
            <a:r>
              <a:rPr lang="fr-CH" i="1" dirty="0">
                <a:solidFill>
                  <a:srgbClr val="FF0000"/>
                </a:solidFill>
                <a:latin typeface="Constantia"/>
              </a:rPr>
              <a:t> relevant</a:t>
            </a:r>
            <a:endParaRPr lang="en-GB" i="1" dirty="0">
              <a:solidFill>
                <a:srgbClr val="FF0000"/>
              </a:solidFill>
              <a:latin typeface="Constant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CH"/>
              <a:t>Let’s do this waste audit!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Schedule and process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Randomly selecting waste generators </a:t>
            </a:r>
            <a:r>
              <a:rPr lang="en-GB" dirty="0">
                <a:solidFill>
                  <a:srgbClr val="FF0000"/>
                </a:solidFill>
              </a:rPr>
              <a:t>(households and/or non-household)</a:t>
            </a:r>
            <a:endParaRPr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GB" dirty="0"/>
              <a:t>Organizing the team per areas</a:t>
            </a:r>
            <a:endParaRPr dirty="0"/>
          </a:p>
          <a:p>
            <a:pPr>
              <a:defRPr/>
            </a:pPr>
            <a:r>
              <a:rPr lang="en-GB" dirty="0"/>
              <a:t>Enrolling households</a:t>
            </a:r>
            <a:endParaRPr dirty="0"/>
          </a:p>
          <a:p>
            <a:pPr>
              <a:defRPr/>
            </a:pPr>
            <a:r>
              <a:rPr lang="en-GB" dirty="0"/>
              <a:t>Distributing and collecting waste bags</a:t>
            </a:r>
            <a:endParaRPr dirty="0"/>
          </a:p>
          <a:p>
            <a:pPr>
              <a:defRPr/>
            </a:pPr>
            <a:r>
              <a:rPr lang="en-GB" dirty="0"/>
              <a:t>Waste sorting and characterization</a:t>
            </a:r>
            <a:endParaRPr dirty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Randomly selecting households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fr-CH"/>
              <a:t>Partitipation of the households is voluntary</a:t>
            </a:r>
          </a:p>
          <a:p>
            <a:pPr>
              <a:defRPr/>
            </a:pPr>
            <a:r>
              <a:rPr lang="fr-CH"/>
              <a:t>If a household refuses to participate, go to the next closest one</a:t>
            </a:r>
            <a:endParaRPr lang="en-GB"/>
          </a:p>
        </p:txBody>
      </p:sp>
      <p:sp>
        <p:nvSpPr>
          <p:cNvPr id="4" name="Rectangle 3"/>
          <p:cNvSpPr/>
          <p:nvPr/>
        </p:nvSpPr>
        <p:spPr bwMode="auto">
          <a:xfrm>
            <a:off x="1595241" y="3908186"/>
            <a:ext cx="95060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i="1">
                <a:solidFill>
                  <a:srgbClr val="FF0000"/>
                </a:solidFill>
                <a:latin typeface="Constantia"/>
              </a:rPr>
              <a:t>Present the randomly selected households on a map or the randomly selected cells</a:t>
            </a:r>
            <a:endParaRPr/>
          </a:p>
          <a:p>
            <a:pPr>
              <a:defRPr/>
            </a:pPr>
            <a:r>
              <a:rPr lang="fr-CH" i="1">
                <a:solidFill>
                  <a:srgbClr val="FF0000"/>
                </a:solidFill>
                <a:latin typeface="Constantia"/>
              </a:rPr>
              <a:t>You can start here to divide also the team and assign household ID to teams or individual staff</a:t>
            </a:r>
            <a:endParaRPr/>
          </a:p>
          <a:p>
            <a:pPr>
              <a:defRPr/>
            </a:pPr>
            <a:r>
              <a:rPr lang="fr-CH" i="1">
                <a:solidFill>
                  <a:srgbClr val="FF0000"/>
                </a:solidFill>
                <a:latin typeface="Constantia"/>
              </a:rPr>
              <a:t>If you have a sampling process that diferentiates household type or other clustering method – explain it here</a:t>
            </a:r>
          </a:p>
          <a:p>
            <a:pPr>
              <a:defRPr/>
            </a:pPr>
            <a:r>
              <a:rPr lang="fr-CH" i="1">
                <a:solidFill>
                  <a:srgbClr val="FF0000"/>
                </a:solidFill>
                <a:latin typeface="Constantia"/>
              </a:rPr>
              <a:t>If random sampling through a map and 1 x 1 cm cells –&gt; explain which household to go first: it could be the HH closest to the center of the cell – or in to a given corner – your choice but it has to be consistent for all samples.</a:t>
            </a:r>
            <a:endParaRPr lang="en-GB" i="1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726621" y="2770039"/>
            <a:ext cx="4708634" cy="658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CH" i="1">
                <a:solidFill>
                  <a:srgbClr val="FF0000"/>
                </a:solidFill>
                <a:latin typeface="Constantia"/>
              </a:rPr>
              <a:t>Define your prefered option and stick to it for the study</a:t>
            </a:r>
            <a:endParaRPr lang="en-GB" i="1">
              <a:solidFill>
                <a:srgbClr val="FF0000"/>
              </a:solidFill>
              <a:latin typeface="Constant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Randomly selecting waste generators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fr-CH"/>
              <a:t>Types of waste generators</a:t>
            </a:r>
          </a:p>
          <a:p>
            <a:pPr>
              <a:defRPr/>
            </a:pPr>
            <a:r>
              <a:rPr lang="fr-CH"/>
              <a:t>Unit of aggregation</a:t>
            </a:r>
            <a:endParaRPr lang="en-GB"/>
          </a:p>
        </p:txBody>
      </p:sp>
      <p:sp>
        <p:nvSpPr>
          <p:cNvPr id="4" name="Rectangle 3"/>
          <p:cNvSpPr/>
          <p:nvPr/>
        </p:nvSpPr>
        <p:spPr bwMode="auto">
          <a:xfrm>
            <a:off x="5557642" y="1942751"/>
            <a:ext cx="62454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CH" i="1">
                <a:solidFill>
                  <a:srgbClr val="FF0000"/>
                </a:solidFill>
                <a:latin typeface="Constantia"/>
              </a:rPr>
              <a:t>Explain what are the types of waste generators that you will sample</a:t>
            </a:r>
          </a:p>
          <a:p>
            <a:pPr>
              <a:defRPr/>
            </a:pPr>
            <a:endParaRPr lang="fr-CH" i="1">
              <a:solidFill>
                <a:srgbClr val="FF0000"/>
              </a:solidFill>
              <a:latin typeface="Constantia"/>
            </a:endParaRPr>
          </a:p>
          <a:p>
            <a:pPr>
              <a:defRPr/>
            </a:pPr>
            <a:r>
              <a:rPr lang="fr-CH" i="1">
                <a:solidFill>
                  <a:srgbClr val="FF0000"/>
                </a:solidFill>
                <a:latin typeface="Constantia"/>
              </a:rPr>
              <a:t>Expain the unit of aggregation for each of them</a:t>
            </a:r>
            <a:endParaRPr lang="en-GB" i="1">
              <a:solidFill>
                <a:srgbClr val="FF0000"/>
              </a:solidFill>
              <a:latin typeface="Constantia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/>
          <a:stretch/>
        </p:blipFill>
        <p:spPr bwMode="auto">
          <a:xfrm>
            <a:off x="285130" y="3875960"/>
            <a:ext cx="11621739" cy="208555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388882" y="60964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CH" sz="800">
                <a:solidFill>
                  <a:schemeClr val="bg1">
                    <a:lumMod val="75000"/>
                  </a:schemeClr>
                </a:solidFill>
                <a:latin typeface="Constantia"/>
              </a:rPr>
              <a:t>UN-Habitat, 2021. Waste Wise Cities Tool.</a:t>
            </a:r>
            <a:endParaRPr lang="en-GB" sz="800">
              <a:solidFill>
                <a:schemeClr val="bg1">
                  <a:lumMod val="75000"/>
                </a:schemeClr>
              </a:solidFill>
              <a:latin typeface="Constant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215693" y="5962898"/>
            <a:ext cx="1152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i="1">
                <a:solidFill>
                  <a:srgbClr val="FF0000"/>
                </a:solidFill>
                <a:latin typeface="Constantia"/>
              </a:rPr>
              <a:t>#students</a:t>
            </a:r>
            <a:endParaRPr lang="en-GB" i="1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772893" y="5910410"/>
            <a:ext cx="889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i="1">
                <a:solidFill>
                  <a:srgbClr val="FF0000"/>
                </a:solidFill>
                <a:latin typeface="Constantia"/>
              </a:rPr>
              <a:t>#tables</a:t>
            </a:r>
            <a:endParaRPr lang="en-GB" i="1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039932" y="5725745"/>
            <a:ext cx="829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i="1">
                <a:solidFill>
                  <a:srgbClr val="FF0000"/>
                </a:solidFill>
                <a:latin typeface="Constantia"/>
              </a:rPr>
              <a:t>#stalls</a:t>
            </a:r>
            <a:endParaRPr lang="en-GB" i="1" baseline="30000">
              <a:solidFill>
                <a:srgbClr val="FF0000"/>
              </a:solidFill>
              <a:latin typeface="Constant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Randomly selecting waste generators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fr-CH"/>
              <a:t>Partitipation is voluntary</a:t>
            </a:r>
          </a:p>
          <a:p>
            <a:pPr>
              <a:defRPr/>
            </a:pPr>
            <a:r>
              <a:rPr lang="fr-CH"/>
              <a:t>When waste generator refuses to participate</a:t>
            </a:r>
          </a:p>
          <a:p>
            <a:pPr lvl="1">
              <a:defRPr/>
            </a:pPr>
            <a:r>
              <a:rPr lang="fr-CH"/>
              <a:t>Inform your supervisor to decide which sample to take</a:t>
            </a:r>
            <a:endParaRPr lang="en-GB"/>
          </a:p>
        </p:txBody>
      </p:sp>
      <p:sp>
        <p:nvSpPr>
          <p:cNvPr id="4" name="Rectangle 3"/>
          <p:cNvSpPr/>
          <p:nvPr/>
        </p:nvSpPr>
        <p:spPr bwMode="auto">
          <a:xfrm>
            <a:off x="1595241" y="3908186"/>
            <a:ext cx="95060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i="1">
                <a:solidFill>
                  <a:srgbClr val="FF0000"/>
                </a:solidFill>
                <a:latin typeface="Constantia"/>
              </a:rPr>
              <a:t>Present the randomly selected waste generators on a map or the randomly selected cells</a:t>
            </a:r>
            <a:endParaRPr/>
          </a:p>
          <a:p>
            <a:pPr>
              <a:defRPr/>
            </a:pPr>
            <a:r>
              <a:rPr lang="fr-CH" i="1">
                <a:solidFill>
                  <a:srgbClr val="FF0000"/>
                </a:solidFill>
                <a:latin typeface="Constantia"/>
              </a:rPr>
              <a:t>You can start here to divide also the team and assign generators ID to teams or individual staff</a:t>
            </a:r>
            <a:endParaRPr/>
          </a:p>
          <a:p>
            <a:pPr>
              <a:defRPr/>
            </a:pPr>
            <a:r>
              <a:rPr lang="fr-CH" i="1">
                <a:solidFill>
                  <a:srgbClr val="FF0000"/>
                </a:solidFill>
                <a:latin typeface="Constantia"/>
              </a:rPr>
              <a:t>If random sampling through a map and 1 x 1 cm cells –&gt; explain how to select the waste generator – your choice but it has to be consistent for all samples.</a:t>
            </a:r>
            <a:endParaRPr lang="en-GB" i="1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645166" y="3114288"/>
            <a:ext cx="4708634" cy="658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CH" i="1">
                <a:solidFill>
                  <a:srgbClr val="FF0000"/>
                </a:solidFill>
                <a:latin typeface="Constantia"/>
              </a:rPr>
              <a:t>Define your prefered option and stick to it for the study</a:t>
            </a:r>
            <a:endParaRPr lang="en-GB" i="1">
              <a:solidFill>
                <a:srgbClr val="FF0000"/>
              </a:solidFill>
              <a:latin typeface="Constant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Organising the team per areas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fr-CH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37074" y="3172579"/>
            <a:ext cx="91066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i="1" dirty="0">
                <a:solidFill>
                  <a:srgbClr val="FF0000"/>
                </a:solidFill>
                <a:latin typeface="Constantia"/>
              </a:rPr>
              <a:t>Assign roles and responsibilities – enrolment/collection team &amp; waste characterization team (it can also be the same persons)</a:t>
            </a:r>
            <a:endParaRPr dirty="0"/>
          </a:p>
          <a:p>
            <a:pPr>
              <a:defRPr/>
            </a:pPr>
            <a:endParaRPr lang="en-GB" i="1" dirty="0">
              <a:solidFill>
                <a:srgbClr val="FF0000"/>
              </a:solidFill>
              <a:latin typeface="Constantia"/>
            </a:endParaRPr>
          </a:p>
          <a:p>
            <a:pPr>
              <a:defRPr/>
            </a:pPr>
            <a:r>
              <a:rPr lang="en-GB" i="1" dirty="0">
                <a:solidFill>
                  <a:srgbClr val="FF0000"/>
                </a:solidFill>
                <a:latin typeface="Constantia"/>
              </a:rPr>
              <a:t>Present the areas that will enter the audit on a map and explain how the first day for enrolling the waste generators will be organized</a:t>
            </a:r>
            <a:endParaRPr dirty="0"/>
          </a:p>
          <a:p>
            <a:pPr>
              <a:defRPr/>
            </a:pPr>
            <a:r>
              <a:rPr lang="en-GB" i="1" dirty="0">
                <a:solidFill>
                  <a:srgbClr val="FF0000"/>
                </a:solidFill>
                <a:latin typeface="Constantia"/>
              </a:rPr>
              <a:t>Who will take care of which area / which households</a:t>
            </a:r>
            <a:endParaRPr dirty="0"/>
          </a:p>
          <a:p>
            <a:pPr>
              <a:defRPr/>
            </a:pPr>
            <a:r>
              <a:rPr lang="en-GB" i="1" dirty="0">
                <a:solidFill>
                  <a:srgbClr val="FF0000"/>
                </a:solidFill>
                <a:latin typeface="Constantia"/>
              </a:rPr>
              <a:t>Show the waste generator ID list from the reporting sheet</a:t>
            </a:r>
            <a:endParaRPr dirty="0"/>
          </a:p>
          <a:p>
            <a:pPr>
              <a:defRPr/>
            </a:pPr>
            <a:r>
              <a:rPr lang="en-GB" i="1" dirty="0">
                <a:solidFill>
                  <a:srgbClr val="FF0000"/>
                </a:solidFill>
                <a:latin typeface="Constantia"/>
              </a:rPr>
              <a:t>Attribute a team / a person for each waste generator ID, to make sure each HH and/or non-HH have a unique ID</a:t>
            </a:r>
            <a:endParaRPr dirty="0"/>
          </a:p>
          <a:p>
            <a:pPr>
              <a:defRPr/>
            </a:pPr>
            <a:endParaRPr lang="en-GB" i="1" dirty="0">
              <a:solidFill>
                <a:srgbClr val="FF0000"/>
              </a:solidFill>
              <a:latin typeface="Constantia"/>
            </a:endParaRPr>
          </a:p>
          <a:p>
            <a:pPr>
              <a:defRPr/>
            </a:pPr>
            <a:r>
              <a:rPr lang="en-GB" i="1" dirty="0">
                <a:solidFill>
                  <a:srgbClr val="FF0000"/>
                </a:solidFill>
                <a:latin typeface="Constantia"/>
              </a:rPr>
              <a:t>You should also explain how the waste collection will be organized throughout the study</a:t>
            </a:r>
            <a:endParaRPr dirty="0"/>
          </a:p>
          <a:p>
            <a:pPr>
              <a:defRPr/>
            </a:pPr>
            <a:endParaRPr lang="en-GB" i="1" dirty="0">
              <a:solidFill>
                <a:srgbClr val="FF0000"/>
              </a:solidFill>
              <a:latin typeface="Constant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CH"/>
              <a:t>Schedule</a:t>
            </a:r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25517" y="1489568"/>
          <a:ext cx="11130454" cy="53182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3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2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54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9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Day</a:t>
                      </a:r>
                      <a:endParaRPr lang="en-GB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1" marR="272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Team</a:t>
                      </a:r>
                      <a:endParaRPr lang="en-GB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1" marR="272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Waste generator</a:t>
                      </a:r>
                      <a:endParaRPr lang="en-GB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1" marR="2727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9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Day 1</a:t>
                      </a:r>
                      <a:endParaRPr lang="en-GB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1" marR="272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Enrol the waste generator in the study – ask for informed consent</a:t>
                      </a:r>
                      <a:endParaRPr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Register the number of units of aggregation</a:t>
                      </a:r>
                      <a:endParaRPr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Distribute labelled bag n°1</a:t>
                      </a:r>
                      <a:endParaRPr lang="en-GB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1" marR="272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Use bag n°1 to dispose all waste from day 1</a:t>
                      </a:r>
                      <a:endParaRPr lang="en-GB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1" marR="2727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9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Day 2</a:t>
                      </a:r>
                      <a:endParaRPr lang="en-GB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1" marR="272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Collect bag n°1</a:t>
                      </a:r>
                      <a:endParaRPr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Distribute labelled bag n°2</a:t>
                      </a:r>
                      <a:endParaRPr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Discard bag n°1 – do not weigh or perform composition study</a:t>
                      </a:r>
                      <a:endParaRPr lang="en-GB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1" marR="272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Hand over bag°1</a:t>
                      </a:r>
                      <a:endParaRPr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Use bag n°2 to dispose all waste from day 2</a:t>
                      </a:r>
                      <a:endParaRPr lang="en-GB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1" marR="2727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9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Day 3</a:t>
                      </a:r>
                      <a:endParaRPr lang="en-GB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1" marR="272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Collect bag n°2</a:t>
                      </a:r>
                      <a:endParaRPr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Distribute labelled bag n°3</a:t>
                      </a:r>
                      <a:endParaRPr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Weigh each bag of day 2 and report the weight</a:t>
                      </a:r>
                      <a:endParaRPr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Measure sample composition of day 2</a:t>
                      </a:r>
                      <a:endParaRPr lang="en-GB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1" marR="272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Hand over bag°2</a:t>
                      </a:r>
                      <a:endParaRPr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Use bag n°3 to dispose all waste from day 3</a:t>
                      </a:r>
                      <a:endParaRPr lang="en-GB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1" marR="2727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9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Day 4</a:t>
                      </a:r>
                      <a:endParaRPr lang="en-GB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1" marR="272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Collect bag n°3</a:t>
                      </a:r>
                      <a:endParaRPr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Distribute labelled bag n°4</a:t>
                      </a:r>
                      <a:endParaRPr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Weigh each bag of day 3 and report the weight</a:t>
                      </a:r>
                      <a:endParaRPr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Measure sample composition of day 3 and report the results</a:t>
                      </a:r>
                      <a:endParaRPr lang="en-GB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1" marR="272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Hand over bag°3</a:t>
                      </a:r>
                      <a:endParaRPr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Use bag n°4 to dispose all waste from day 4</a:t>
                      </a:r>
                      <a:endParaRPr lang="en-GB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1" marR="2727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9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Day 5</a:t>
                      </a:r>
                      <a:endParaRPr lang="en-GB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1" marR="272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Collect bag n°4</a:t>
                      </a:r>
                      <a:endParaRPr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Distribute labelled bag n°5</a:t>
                      </a:r>
                      <a:endParaRPr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Weigh each bag of day 4 and report the weight</a:t>
                      </a:r>
                      <a:endParaRPr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Measure sample composition of day 4 and report the results</a:t>
                      </a:r>
                      <a:endParaRPr lang="en-GB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1" marR="272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Hand over bag°4</a:t>
                      </a:r>
                      <a:endParaRPr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Use bag n°5 to dispose all waste from day 5</a:t>
                      </a:r>
                      <a:endParaRPr lang="en-GB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1" marR="2727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9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Day 6</a:t>
                      </a:r>
                      <a:endParaRPr lang="en-GB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1" marR="272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Collect bag n°5</a:t>
                      </a:r>
                      <a:endParaRPr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Distribute labelled bag n°6</a:t>
                      </a:r>
                      <a:endParaRPr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Weigh each bag of day 5 and report the weight</a:t>
                      </a:r>
                      <a:endParaRPr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Measure sample composition of day 5 and report the results</a:t>
                      </a:r>
                      <a:endParaRPr lang="en-GB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1" marR="272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Hand over bag°5</a:t>
                      </a:r>
                      <a:endParaRPr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Use bag n°6 to dispose all waste from day 6</a:t>
                      </a:r>
                      <a:endParaRPr lang="en-GB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1" marR="2727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49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Day 7</a:t>
                      </a:r>
                      <a:endParaRPr lang="en-GB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1" marR="272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Collect bag n°6</a:t>
                      </a:r>
                      <a:endParaRPr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Distribute labelled bag n°7</a:t>
                      </a:r>
                      <a:endParaRPr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Weigh each bag of day 6 and report the weight</a:t>
                      </a:r>
                      <a:endParaRPr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Measure sample composition of day 6 and report the results</a:t>
                      </a:r>
                      <a:endParaRPr lang="en-GB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1" marR="272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Hand over bag°6</a:t>
                      </a:r>
                      <a:endParaRPr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Use bag n°7 to dispose all waste from day 7</a:t>
                      </a:r>
                      <a:endParaRPr lang="en-GB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1" marR="2727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49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Day 8</a:t>
                      </a:r>
                      <a:endParaRPr lang="en-GB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1" marR="272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Collect bag n°7</a:t>
                      </a:r>
                      <a:endParaRPr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Distribute labelled bag n°8</a:t>
                      </a:r>
                      <a:endParaRPr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Weigh each bag of day 7 and report the weight</a:t>
                      </a:r>
                      <a:endParaRPr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Measure sample composition of day 7 and report the results</a:t>
                      </a:r>
                      <a:endParaRPr lang="en-GB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1" marR="272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Hand over bag°7</a:t>
                      </a:r>
                      <a:endParaRPr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Use bag n°8 to dispose all waste from day 8</a:t>
                      </a:r>
                      <a:endParaRPr lang="en-GB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1" marR="27271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99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Day 9</a:t>
                      </a:r>
                      <a:endParaRPr lang="en-GB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1" marR="272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Collect bag n°8</a:t>
                      </a:r>
                      <a:endParaRPr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Give compensation (if applies)</a:t>
                      </a:r>
                      <a:endParaRPr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Weigh each bag of day 8 and report the weight</a:t>
                      </a:r>
                      <a:endParaRPr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Measure sample composition of day 8 and report the results</a:t>
                      </a:r>
                      <a:endParaRPr lang="en-GB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1" marR="272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900"/>
                        <a:t>Hand over bag°8</a:t>
                      </a:r>
                      <a:endParaRPr lang="en-GB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1" marR="27271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4414345" y="843239"/>
            <a:ext cx="7483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i="1" dirty="0">
                <a:solidFill>
                  <a:srgbClr val="FF0000"/>
                </a:solidFill>
                <a:latin typeface="Constantia"/>
              </a:rPr>
              <a:t>Present the daily schedule and dates that you have planned for the study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Enrolling waste generators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67500" lnSpcReduction="20000"/>
          </a:bodyPr>
          <a:lstStyle/>
          <a:p>
            <a:pPr>
              <a:defRPr/>
            </a:pPr>
            <a:r>
              <a:rPr lang="en-GB" dirty="0"/>
              <a:t>Follow the random sampling instructions</a:t>
            </a:r>
            <a:endParaRPr dirty="0"/>
          </a:p>
          <a:p>
            <a:pPr>
              <a:defRPr/>
            </a:pPr>
            <a:r>
              <a:rPr lang="en-GB" dirty="0"/>
              <a:t>Important to enrol the household on a voluntary basis</a:t>
            </a:r>
            <a:endParaRPr dirty="0"/>
          </a:p>
          <a:p>
            <a:pPr lvl="1">
              <a:defRPr/>
            </a:pPr>
            <a:r>
              <a:rPr lang="en-GB" dirty="0"/>
              <a:t>Explain the project and the goal</a:t>
            </a:r>
            <a:endParaRPr dirty="0"/>
          </a:p>
          <a:p>
            <a:pPr lvl="1">
              <a:defRPr/>
            </a:pPr>
            <a:r>
              <a:rPr lang="en-GB" dirty="0"/>
              <a:t>Explain the role of the household</a:t>
            </a:r>
          </a:p>
          <a:p>
            <a:pPr lvl="1">
              <a:defRPr/>
            </a:pPr>
            <a:r>
              <a:rPr lang="en-GB" dirty="0"/>
              <a:t>Explain that their waste is anonymised</a:t>
            </a:r>
            <a:endParaRPr dirty="0"/>
          </a:p>
          <a:p>
            <a:pPr lvl="1">
              <a:defRPr/>
            </a:pPr>
            <a:r>
              <a:rPr lang="en-GB" dirty="0"/>
              <a:t>Formally enrol through the informed consent letter or oral consent</a:t>
            </a:r>
            <a:endParaRPr dirty="0"/>
          </a:p>
          <a:p>
            <a:pPr lvl="1">
              <a:defRPr/>
            </a:pPr>
            <a:r>
              <a:rPr lang="en-GB" dirty="0"/>
              <a:t>Hand in information sheet &amp; first bag</a:t>
            </a:r>
            <a:endParaRPr dirty="0"/>
          </a:p>
          <a:p>
            <a:pPr>
              <a:defRPr/>
            </a:pPr>
            <a:r>
              <a:rPr lang="en-GB" dirty="0"/>
              <a:t>Register GPS location and tag the household ID and/or report the HH ID and location on a printed map.</a:t>
            </a:r>
            <a:endParaRPr dirty="0"/>
          </a:p>
          <a:p>
            <a:pPr>
              <a:defRPr/>
            </a:pPr>
            <a:r>
              <a:rPr lang="en-GB" dirty="0"/>
              <a:t>Use the sticker with the HH ID for identification</a:t>
            </a:r>
            <a:endParaRPr dirty="0"/>
          </a:p>
          <a:p>
            <a:pPr>
              <a:defRPr/>
            </a:pPr>
            <a:r>
              <a:rPr lang="en-GB" dirty="0">
                <a:solidFill>
                  <a:srgbClr val="FF0000"/>
                </a:solidFill>
              </a:rPr>
              <a:t>Ask about the </a:t>
            </a:r>
            <a:r>
              <a:rPr lang="en-GB" u="sng" dirty="0">
                <a:solidFill>
                  <a:srgbClr val="FF0000"/>
                </a:solidFill>
              </a:rPr>
              <a:t># of persons living in the household</a:t>
            </a:r>
            <a:endParaRPr dirty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en-GB" dirty="0">
                <a:solidFill>
                  <a:srgbClr val="FF0000"/>
                </a:solidFill>
              </a:rPr>
              <a:t>Includes adults and children of all ages</a:t>
            </a:r>
            <a:endParaRPr dirty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en-GB" dirty="0">
                <a:solidFill>
                  <a:srgbClr val="FF0000"/>
                </a:solidFill>
              </a:rPr>
              <a:t>Ask about people living in the household at the time of the study</a:t>
            </a:r>
          </a:p>
          <a:p>
            <a:pPr>
              <a:defRPr/>
            </a:pPr>
            <a:r>
              <a:rPr lang="en-GB" dirty="0">
                <a:solidFill>
                  <a:srgbClr val="FF0000"/>
                </a:solidFill>
              </a:rPr>
              <a:t>Ask about the </a:t>
            </a:r>
            <a:r>
              <a:rPr lang="en-GB" u="sng" dirty="0">
                <a:solidFill>
                  <a:srgbClr val="FF0000"/>
                </a:solidFill>
              </a:rPr>
              <a:t># of units of aggregation</a:t>
            </a:r>
            <a:r>
              <a:rPr lang="en-GB" dirty="0">
                <a:solidFill>
                  <a:srgbClr val="FF0000"/>
                </a:solidFill>
              </a:rPr>
              <a:t> for the given type of waste generator (non-household)</a:t>
            </a:r>
            <a:endParaRPr lang="en-GB" u="sng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8792498" y="4001294"/>
            <a:ext cx="25613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i="1" dirty="0">
                <a:solidFill>
                  <a:srgbClr val="FF0000"/>
                </a:solidFill>
                <a:latin typeface="Constantia"/>
              </a:rPr>
              <a:t>What process did you decide to do? Adapt accordingly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2415</Words>
  <Application>Microsoft Office PowerPoint</Application>
  <PresentationFormat>Widescreen</PresentationFormat>
  <Paragraphs>298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Constantia</vt:lpstr>
      <vt:lpstr>Wingdings</vt:lpstr>
      <vt:lpstr>Office Theme</vt:lpstr>
      <vt:lpstr>Waste Audit Humanitarian Aid Solid Waste Assessment and Improvement Guidelines - HAWAI</vt:lpstr>
      <vt:lpstr>General overview</vt:lpstr>
      <vt:lpstr>Schedule and process</vt:lpstr>
      <vt:lpstr>Randomly selecting households</vt:lpstr>
      <vt:lpstr>Randomly selecting waste generators</vt:lpstr>
      <vt:lpstr>Randomly selecting waste generators</vt:lpstr>
      <vt:lpstr>Organising the team per areas</vt:lpstr>
      <vt:lpstr>Schedule</vt:lpstr>
      <vt:lpstr>Enrolling waste generators</vt:lpstr>
      <vt:lpstr>Large non-household waste generators</vt:lpstr>
      <vt:lpstr>Distributing and collecting waste bags</vt:lpstr>
      <vt:lpstr>Waste characterization</vt:lpstr>
      <vt:lpstr>Waste sorting and characterization</vt:lpstr>
      <vt:lpstr>Waste characterization</vt:lpstr>
      <vt:lpstr>Waste characterization</vt:lpstr>
      <vt:lpstr>PowerPoint Presentation</vt:lpstr>
      <vt:lpstr>Risks</vt:lpstr>
      <vt:lpstr>Risks</vt:lpstr>
      <vt:lpstr>Safety and use of PPE</vt:lpstr>
      <vt:lpstr>Safety and use of PPE</vt:lpstr>
      <vt:lpstr>Info. and instructions to waste generators</vt:lpstr>
      <vt:lpstr>Let’s do this waste audit!</vt:lpstr>
    </vt:vector>
  </TitlesOfParts>
  <Company>ETH Zuerich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Humanitarian Aid Waste Assessment and Improvement Guidelines - HAWAI</dc:title>
  <dc:creator>Tosi Robinson, Dorian</dc:creator>
  <cp:lastModifiedBy>Tosi Robinson, Dorian</cp:lastModifiedBy>
  <cp:revision>62</cp:revision>
  <dcterms:created xsi:type="dcterms:W3CDTF">2024-02-14T07:26:59Z</dcterms:created>
  <dcterms:modified xsi:type="dcterms:W3CDTF">2025-10-16T07:44:43Z</dcterms:modified>
</cp:coreProperties>
</file>