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>
      <p:cViewPr>
        <p:scale>
          <a:sx n="66" d="100"/>
          <a:sy n="66" d="100"/>
        </p:scale>
        <p:origin x="-221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947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46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35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2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98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2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70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285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47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840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0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F7A9-4841-4345-B0FE-4E0D6996EDF3}" type="datetimeFigureOut">
              <a:rPr lang="de-CH" smtClean="0"/>
              <a:t>22.07.2014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DFFC-18DC-4449-B98C-8D5F6F8C62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6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eaw-homedirs\ortchris$\My Documents\Tenure_2011\conferences\2015_TTW_II\logos\Scor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82" y="4653136"/>
            <a:ext cx="2472878" cy="9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aw-homedirs\ortchris$\My Documents\Tenure_2011\conferences\2015_TTW_II\logos\EMCDDA_MARQUE_EN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596" y="4648950"/>
            <a:ext cx="3628734" cy="10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40858" y="5644373"/>
            <a:ext cx="2452052" cy="910657"/>
            <a:chOff x="395536" y="2348880"/>
            <a:chExt cx="2946531" cy="1094300"/>
          </a:xfrm>
        </p:grpSpPr>
        <p:pic>
          <p:nvPicPr>
            <p:cNvPr id="1028" name="Picture 4" descr="\\eaw-homedirs\ortchris$\My Documents\Tenure_2011\conferences\2015_TTW_II\logos\EU_fla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10" y="2565693"/>
              <a:ext cx="988957" cy="6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\\eaw-homedirs\ortchris$\My Documents\Tenure_2011\conferences\2015_TTW_II\logos\LOGO_SEWPROF_v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48880"/>
              <a:ext cx="1813558" cy="109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\\eaw-homedirs\ortchris$\My Documents\Tenure_2011\conferences\2015_TTW_II\logos\eawag schwar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646" y="5923192"/>
            <a:ext cx="18415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eaw-homedirs\ortchris$\My Documents\Tenure_2011\conferences\2015_TTW_II\logos\CSF_Logo_blue_full_en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2" y="4915082"/>
            <a:ext cx="1642016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eaw-homedirs\ortchris$\My Documents\Tenure_2011\conferences\2015_TTW_II\additional_info\title_foto_for_additional_inf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93" y="476672"/>
            <a:ext cx="8334971" cy="40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eaw-homedirs\ortchris$\My Documents\Tenure_2011\conferences\2015_TTW_II\logos\UNODC_logo_E_unblue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2" y="5830322"/>
            <a:ext cx="3167973" cy="5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69124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Conference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emphasizing trans-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disciplinarity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 Studies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targeted sampling 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regional, national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scale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preferably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integrating wastewater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other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epidemiological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data.</a:t>
            </a:r>
          </a:p>
          <a:p>
            <a:pPr marL="355600" indent="-3556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Methodological Improvements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quantifying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reducing uncertainty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back-calculation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and in-sewer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55600" indent="-3556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Advances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in Analytical </a:t>
            </a: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refinements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ability to measure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substances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and Legal </a:t>
            </a: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discussion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requiring special attention.</a:t>
            </a:r>
          </a:p>
          <a:p>
            <a:pPr marL="355600" indent="-3556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Innovative Applications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wastewater analysis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community-wide health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 beyond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illicit drugs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\\eaw-homedirs\ortchris$\My Documents\Tenure_2011\conferences\2015_TTW_II\logos\albergo_bauhaus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24392"/>
            <a:ext cx="3240361" cy="22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\\eaw-homedirs\ortchris$\My Documents\Tenure_2011\conferences\2015_TTW_II\logos\esperienze_parco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220" y="4123107"/>
            <a:ext cx="3242244" cy="22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69124"/>
            <a:ext cx="856895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Keynote</a:t>
            </a:r>
            <a:r>
              <a:rPr lang="de-CH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de-CH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Caleb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Banta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-Green 	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Washington, US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Jørgen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 G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Bramness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CH" dirty="0" err="1"/>
              <a:t>Centre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Addiction</a:t>
            </a:r>
            <a:r>
              <a:rPr lang="de-CH" dirty="0"/>
              <a:t> Research, NO </a:t>
            </a:r>
            <a:endParaRPr lang="de-CH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Wayne Hall 	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The University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Queensland, AU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Matthew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Hickman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de-CH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 smtClean="0">
                <a:latin typeface="Calibri" panose="020F0502020204030204" pitchFamily="34" charset="0"/>
                <a:cs typeface="Calibri" panose="020F0502020204030204" pitchFamily="34" charset="0"/>
              </a:rPr>
              <a:t> Bristol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, UK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Dirk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Korf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Amsterdam, NL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Jochen F Mueller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	The University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Queensland, AU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Thomas Pietschmann	</a:t>
            </a:r>
            <a:r>
              <a:rPr lang="de-CH" dirty="0" smtClean="0">
                <a:latin typeface="Calibri" panose="020F0502020204030204" pitchFamily="34" charset="0"/>
                <a:cs typeface="Calibri" panose="020F0502020204030204" pitchFamily="34" charset="0"/>
              </a:rPr>
              <a:t>UNODC, AT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Alain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Verstraete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Ghent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University, BE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424113" algn="l"/>
              </a:tabLst>
            </a:pP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Adam R </a:t>
            </a:r>
            <a:r>
              <a:rPr lang="de-CH" b="1" dirty="0" err="1">
                <a:latin typeface="Calibri" panose="020F0502020204030204" pitchFamily="34" charset="0"/>
                <a:cs typeface="Calibri" panose="020F0502020204030204" pitchFamily="34" charset="0"/>
              </a:rPr>
              <a:t>Winstock</a:t>
            </a:r>
            <a:r>
              <a:rPr lang="de-CH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Kings College London, UK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244725" algn="l"/>
              </a:tabLst>
            </a:pPr>
            <a:endParaRPr lang="de-CH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CH" b="1" i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  <a:endParaRPr lang="de-CH" b="1" i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2447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April 2015 	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 for abstracts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244725" algn="l"/>
              </a:tabLs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26 June 2015 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2447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11-15 October 2015 	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  <a:p>
            <a:pPr>
              <a:tabLst>
                <a:tab pos="2244725" algn="l"/>
              </a:tabLst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r>
              <a:rPr lang="en-US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Venue</a:t>
            </a:r>
          </a:p>
          <a:p>
            <a:pPr>
              <a:tabLst>
                <a:tab pos="2244725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Monte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Verità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Ascona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Switzerland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conference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hotel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1" descr="\\eaw-homedirs\ortchris$\My Documents\Tenure_2011\conferences\2015_TTW_II\logos\ospitalita_ristorante_monteverita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24390"/>
            <a:ext cx="3240360" cy="2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eaw-homedirs\ortchris$\My Documents\Tenure_2011\conferences\2015_TTW_II\logos\esperienze_parco_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4150" y="388239"/>
            <a:ext cx="2214314" cy="15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eaw-homedirs\ortchris$\My Documents\Tenure_2011\conferences\2015_TTW_II\logos\ospitalita_banchetti-matrimoni_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8200" y="2322285"/>
            <a:ext cx="2640264" cy="13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69124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Tentative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contact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endParaRPr lang="en-US" sz="2400" b="1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r>
              <a:rPr lang="en-US" sz="1200" b="1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tabLst>
                <a:tab pos="2244725" algn="l"/>
              </a:tabLst>
            </a:pPr>
            <a:endParaRPr lang="en-US" sz="1400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r>
              <a:rPr lang="de-CH" sz="2200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testingthewaters2015@demariaevent.ch</a:t>
            </a:r>
          </a:p>
          <a:p>
            <a:pPr>
              <a:tabLst>
                <a:tab pos="2244725" algn="l"/>
              </a:tabLst>
            </a:pPr>
            <a:endParaRPr lang="de-CH" sz="2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244725" algn="l"/>
              </a:tabLst>
            </a:pPr>
            <a:r>
              <a:rPr lang="en-US" sz="2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www.testingthewasters2015.ch</a:t>
            </a:r>
            <a:endParaRPr lang="de-CH" sz="2200" u="sng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528" y="1052736"/>
            <a:ext cx="7344816" cy="4014205"/>
            <a:chOff x="323528" y="1052736"/>
            <a:chExt cx="7344816" cy="4014205"/>
          </a:xfrm>
        </p:grpSpPr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052736"/>
              <a:ext cx="7344816" cy="401420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932040" y="3493056"/>
              <a:ext cx="1440160" cy="72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Oval 9"/>
            <p:cNvSpPr/>
            <p:nvPr/>
          </p:nvSpPr>
          <p:spPr>
            <a:xfrm>
              <a:off x="3707904" y="3422638"/>
              <a:ext cx="1152128" cy="5824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Oval 10"/>
            <p:cNvSpPr/>
            <p:nvPr/>
          </p:nvSpPr>
          <p:spPr>
            <a:xfrm>
              <a:off x="2551708" y="2924944"/>
              <a:ext cx="868164" cy="438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Oval 11"/>
            <p:cNvSpPr/>
            <p:nvPr/>
          </p:nvSpPr>
          <p:spPr>
            <a:xfrm>
              <a:off x="3749576" y="1628800"/>
              <a:ext cx="1182464" cy="5977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6" name="Picture 2" descr="\\eaw-homedirs\ortchris$\My Documents\Tenure_2011\conferences\2015_TTW_II\logos\esperienze_parco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548" y="4123107"/>
            <a:ext cx="3242244" cy="22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eaw-homedirs\ortchris$\My Documents\Tenure_2011\conferences\2015_TTW_II\logos\esperienze_parco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69124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looking forward to welcoming you!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900" b="1" i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committee</a:t>
            </a:r>
            <a:r>
              <a:rPr lang="en-US" sz="19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Ellen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Amundsen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SIRUS, Norway;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Caleb Banta-Green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Washington, USA;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Frédéric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Béen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UNIL, Switzerland;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Lubertus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Bijlsma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Jaume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Spain;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 Castiglioni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Mario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Negri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Italy;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Adrian Covaci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Antwerp, Belgium;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Pim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Voogt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KWR/University of Amsterdam, the Netherlands;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Erik Emke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KWR, the Netherlands;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Esseiva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UNIL, Switzerland;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Griffiths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EMCDDA, Portugal;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Félix Hernández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Jaume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Spain;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Kasprzyk-Hordern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Bath, UK;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Angela Me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UNODC, Austria;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Malcolm Reid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NIVA, Norway; 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(conference chair)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Eawag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Switzerland;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Jeremy Prichard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Tasmania, Australia;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Tettey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UNODC, Austria;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Kevin Thomas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NIVA, Norway;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Liesbeth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Vandam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EMCDDA, Portugal;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Guido Van Hal, Alexander van Nuijs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Antwerp, Belgium;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Ettore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Zuccato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Mario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Negri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Italy</a:t>
            </a:r>
            <a:r>
              <a:rPr lang="en-US" sz="1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9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Organizing committee</a:t>
            </a:r>
            <a:r>
              <a:rPr lang="en-US" sz="1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Castiglioni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Mario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Negri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Italy;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Paolo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Demaria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DEM, Switzerland;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Griffiths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EMCDDA, Portugal;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lang="en-US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Kasprzyk-Hordern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Bath, UK;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Maurer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ETH, Switzerland;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 Ort </a:t>
            </a:r>
            <a:r>
              <a:rPr lang="en-US" sz="1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Eawag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Switzerland;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Kevin Thomas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NIVA, Norway. </a:t>
            </a:r>
            <a:endParaRPr lang="en-US" sz="1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6035574"/>
            <a:ext cx="3538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2244725" algn="l"/>
              </a:tabLst>
            </a:pPr>
            <a:r>
              <a:rPr lang="en-US" sz="2000" b="1" u="sng" dirty="0">
                <a:solidFill>
                  <a:srgbClr val="89E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www.testingthewasters2015.ch</a:t>
            </a:r>
            <a:endParaRPr lang="de-CH" sz="2200" u="sng" dirty="0">
              <a:solidFill>
                <a:srgbClr val="89E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awag_blau">
      <a:dk1>
        <a:srgbClr val="323232"/>
      </a:dk1>
      <a:lt1>
        <a:srgbClr val="FFFFFF"/>
      </a:lt1>
      <a:dk2>
        <a:srgbClr val="323232"/>
      </a:dk2>
      <a:lt2>
        <a:srgbClr val="AEDFF4"/>
      </a:lt2>
      <a:accent1>
        <a:srgbClr val="AEDFF4"/>
      </a:accent1>
      <a:accent2>
        <a:srgbClr val="00ADDD"/>
      </a:accent2>
      <a:accent3>
        <a:srgbClr val="FFFFFF"/>
      </a:accent3>
      <a:accent4>
        <a:srgbClr val="292929"/>
      </a:accent4>
      <a:accent5>
        <a:srgbClr val="D3ECF8"/>
      </a:accent5>
      <a:accent6>
        <a:srgbClr val="009CC8"/>
      </a:accent6>
      <a:hlink>
        <a:srgbClr val="005572"/>
      </a:hlink>
      <a:folHlink>
        <a:srgbClr val="AEDFF4"/>
      </a:folHlink>
    </a:clrScheme>
    <a:fontScheme name="Eawag_bl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306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Eawag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Ort, Christoph</dc:creator>
  <cp:lastModifiedBy>Ort, Christoph</cp:lastModifiedBy>
  <cp:revision>30</cp:revision>
  <dcterms:created xsi:type="dcterms:W3CDTF">2014-07-09T06:48:40Z</dcterms:created>
  <dcterms:modified xsi:type="dcterms:W3CDTF">2014-07-22T10:02:17Z</dcterms:modified>
</cp:coreProperties>
</file>